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95" r:id="rId5"/>
    <p:sldId id="301" r:id="rId6"/>
    <p:sldId id="362" r:id="rId7"/>
    <p:sldId id="363" r:id="rId8"/>
    <p:sldId id="364" r:id="rId9"/>
    <p:sldId id="365" r:id="rId10"/>
    <p:sldId id="366" r:id="rId11"/>
    <p:sldId id="367" r:id="rId12"/>
    <p:sldId id="368" r:id="rId13"/>
    <p:sldId id="369" r:id="rId14"/>
    <p:sldId id="370" r:id="rId15"/>
    <p:sldId id="319" r:id="rId16"/>
    <p:sldId id="32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gwick"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DDC"/>
    <a:srgbClr val="E6E9E9"/>
    <a:srgbClr val="345279"/>
    <a:srgbClr val="15398C"/>
    <a:srgbClr val="484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5541A0-148D-48AA-9D48-C8328EDD73EE}" v="14" dt="2025-07-11T12:39:26.3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793" autoAdjust="0"/>
    <p:restoredTop sz="94558"/>
  </p:normalViewPr>
  <p:slideViewPr>
    <p:cSldViewPr snapToGrid="0">
      <p:cViewPr varScale="1">
        <p:scale>
          <a:sx n="91" d="100"/>
          <a:sy n="91" d="100"/>
        </p:scale>
        <p:origin x="629" y="5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3" d="100"/>
          <a:sy n="103" d="100"/>
        </p:scale>
        <p:origin x="-356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12F76-B312-44AE-84F0-8057986FA89A}" type="datetimeFigureOut">
              <a:rPr lang="en-US" smtClean="0"/>
              <a:t>7/15/2025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E937B-AB7B-481B-A5C4-4F754F77DA4F}" type="slidenum">
              <a:rPr lang="en-US" smtClean="0"/>
              <a:t>‹#›</a:t>
            </a:fld>
            <a:endParaRPr lang="en-US"/>
          </a:p>
        </p:txBody>
      </p:sp>
    </p:spTree>
    <p:extLst>
      <p:ext uri="{BB962C8B-B14F-4D97-AF65-F5344CB8AC3E}">
        <p14:creationId xmlns:p14="http://schemas.microsoft.com/office/powerpoint/2010/main" val="1635273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A8F30EF-D008-0149-B7C2-6CDF6593264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8" name="Text Box 4">
            <a:extLst>
              <a:ext uri="{FF2B5EF4-FFF2-40B4-BE49-F238E27FC236}">
                <a16:creationId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lumMod val="50000"/>
                  </a:schemeClr>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grpSp>
        <p:nvGrpSpPr>
          <p:cNvPr id="10" name="Group 9">
            <a:extLst>
              <a:ext uri="{FF2B5EF4-FFF2-40B4-BE49-F238E27FC236}">
                <a16:creationId xmlns:a16="http://schemas.microsoft.com/office/drawing/2014/main" id="{5CEB735C-84C2-B34A-92EB-668908979A3B}"/>
              </a:ext>
            </a:extLst>
          </p:cNvPr>
          <p:cNvGrpSpPr/>
          <p:nvPr userDrawn="1"/>
        </p:nvGrpSpPr>
        <p:grpSpPr>
          <a:xfrm>
            <a:off x="5505553" y="1629046"/>
            <a:ext cx="1682116" cy="539120"/>
            <a:chOff x="6187452" y="569753"/>
            <a:chExt cx="1307166" cy="418948"/>
          </a:xfrm>
        </p:grpSpPr>
        <p:pic>
          <p:nvPicPr>
            <p:cNvPr id="11" name="Picture 10">
              <a:extLst>
                <a:ext uri="{FF2B5EF4-FFF2-40B4-BE49-F238E27FC236}">
                  <a16:creationId xmlns:a16="http://schemas.microsoft.com/office/drawing/2014/main" id="{F8905D8C-A5E0-BF4D-A4E8-75775D0A2D2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87452" y="659546"/>
              <a:ext cx="1219466" cy="290596"/>
            </a:xfrm>
            <a:prstGeom prst="rect">
              <a:avLst/>
            </a:prstGeom>
          </p:spPr>
        </p:pic>
        <p:cxnSp>
          <p:nvCxnSpPr>
            <p:cNvPr id="12" name="Straight Connector 11">
              <a:extLst>
                <a:ext uri="{FF2B5EF4-FFF2-40B4-BE49-F238E27FC236}">
                  <a16:creationId xmlns:a16="http://schemas.microsoft.com/office/drawing/2014/main" id="{6560C015-7F04-BD44-83B0-755EBABDEA60}"/>
                </a:ext>
              </a:extLst>
            </p:cNvPr>
            <p:cNvCxnSpPr>
              <a:cxnSpLocks/>
            </p:cNvCxnSpPr>
            <p:nvPr/>
          </p:nvCxnSpPr>
          <p:spPr>
            <a:xfrm>
              <a:off x="7494617" y="569753"/>
              <a:ext cx="1" cy="41894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919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AD2E4E-14B2-184E-9354-9B1AECA27C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8" name="Text Box 4">
            <a:extLst>
              <a:ext uri="{FF2B5EF4-FFF2-40B4-BE49-F238E27FC236}">
                <a16:creationId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cxnSp>
        <p:nvCxnSpPr>
          <p:cNvPr id="12" name="Straight Connector 11">
            <a:extLst>
              <a:ext uri="{FF2B5EF4-FFF2-40B4-BE49-F238E27FC236}">
                <a16:creationId xmlns:a16="http://schemas.microsoft.com/office/drawing/2014/main" id="{6560C015-7F04-BD44-83B0-755EBABDEA60}"/>
              </a:ext>
            </a:extLst>
          </p:cNvPr>
          <p:cNvCxnSpPr>
            <a:cxnSpLocks/>
          </p:cNvCxnSpPr>
          <p:nvPr/>
        </p:nvCxnSpPr>
        <p:spPr>
          <a:xfrm>
            <a:off x="7187669" y="1629046"/>
            <a:ext cx="1" cy="53912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70AD9C9F-A6D8-3C49-A93C-967F876440E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505396" y="1738630"/>
            <a:ext cx="1578030" cy="376041"/>
          </a:xfrm>
          <a:prstGeom prst="rect">
            <a:avLst/>
          </a:prstGeom>
        </p:spPr>
      </p:pic>
    </p:spTree>
    <p:extLst>
      <p:ext uri="{BB962C8B-B14F-4D97-AF65-F5344CB8AC3E}">
        <p14:creationId xmlns:p14="http://schemas.microsoft.com/office/powerpoint/2010/main" val="123695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ver_D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80DC968-C763-5EAD-F350-B1784EF91C9D}"/>
              </a:ext>
            </a:extLst>
          </p:cNvPr>
          <p:cNvSpPr>
            <a:spLocks noGrp="1"/>
          </p:cNvSpPr>
          <p:nvPr>
            <p:ph type="ctrTitle"/>
          </p:nvPr>
        </p:nvSpPr>
        <p:spPr>
          <a:xfrm>
            <a:off x="465203" y="758529"/>
            <a:ext cx="3649847" cy="2745422"/>
          </a:xfrm>
        </p:spPr>
        <p:txBody>
          <a:bodyPr anchor="t">
            <a:noAutofit/>
          </a:bodyPr>
          <a:lstStyle>
            <a:lvl1pPr algn="l">
              <a:lnSpc>
                <a:spcPct val="100000"/>
              </a:lnSpc>
              <a:defRPr sz="2550" b="0" i="0">
                <a:solidFill>
                  <a:schemeClr val="bg1"/>
                </a:solidFill>
                <a:latin typeface="Helvetica Neue Medium" panose="02000503000000020004" pitchFamily="2" charset="0"/>
                <a:ea typeface="Helvetica Neue Medium" panose="02000503000000020004" pitchFamily="2" charset="0"/>
                <a:cs typeface="Helvetica Neue Medium" panose="02000503000000020004" pitchFamily="2" charset="0"/>
              </a:defRPr>
            </a:lvl1pPr>
          </a:lstStyle>
          <a:p>
            <a:r>
              <a:rPr lang="en-US" dirty="0"/>
              <a:t>Click to edit Master title style</a:t>
            </a:r>
          </a:p>
        </p:txBody>
      </p:sp>
      <p:sp>
        <p:nvSpPr>
          <p:cNvPr id="5" name="Subtitle 2">
            <a:extLst>
              <a:ext uri="{FF2B5EF4-FFF2-40B4-BE49-F238E27FC236}">
                <a16:creationId xmlns:a16="http://schemas.microsoft.com/office/drawing/2014/main" id="{D9BCFF76-167C-9993-5A78-FC158011B319}"/>
              </a:ext>
            </a:extLst>
          </p:cNvPr>
          <p:cNvSpPr>
            <a:spLocks noGrp="1"/>
          </p:cNvSpPr>
          <p:nvPr>
            <p:ph type="subTitle" idx="1" hasCustomPrompt="1"/>
          </p:nvPr>
        </p:nvSpPr>
        <p:spPr>
          <a:xfrm>
            <a:off x="5028950" y="834707"/>
            <a:ext cx="3649847" cy="385762"/>
          </a:xfrm>
        </p:spPr>
        <p:txBody>
          <a:bodyPr>
            <a:noAutofit/>
          </a:bodyPr>
          <a:lstStyle>
            <a:lvl1pPr marL="0" indent="0" algn="r">
              <a:lnSpc>
                <a:spcPct val="100000"/>
              </a:lnSpc>
              <a:buNone/>
              <a:defRPr sz="900" b="1" cap="all" spc="75" baseline="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PRETITLE STYLE</a:t>
            </a:r>
          </a:p>
        </p:txBody>
      </p:sp>
    </p:spTree>
    <p:extLst>
      <p:ext uri="{BB962C8B-B14F-4D97-AF65-F5344CB8AC3E}">
        <p14:creationId xmlns:p14="http://schemas.microsoft.com/office/powerpoint/2010/main" val="428598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Questions_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329CB-37EB-0CA3-6B44-0CF9CE425CF7}"/>
              </a:ext>
            </a:extLst>
          </p:cNvPr>
          <p:cNvSpPr>
            <a:spLocks noGrp="1"/>
          </p:cNvSpPr>
          <p:nvPr>
            <p:ph type="title" hasCustomPrompt="1"/>
          </p:nvPr>
        </p:nvSpPr>
        <p:spPr>
          <a:xfrm>
            <a:off x="379479" y="4493290"/>
            <a:ext cx="8059904" cy="1902765"/>
          </a:xfrm>
        </p:spPr>
        <p:txBody>
          <a:bodyPr>
            <a:normAutofit/>
          </a:bodyPr>
          <a:lstStyle>
            <a:lvl1pPr algn="l">
              <a:lnSpc>
                <a:spcPct val="100000"/>
              </a:lnSpc>
              <a:defRPr sz="9750" b="1">
                <a:solidFill>
                  <a:schemeClr val="bg1"/>
                </a:solidFill>
              </a:defRPr>
            </a:lvl1pPr>
          </a:lstStyle>
          <a:p>
            <a:r>
              <a:rPr lang="en-US" dirty="0"/>
              <a:t>Questions</a:t>
            </a:r>
          </a:p>
        </p:txBody>
      </p:sp>
    </p:spTree>
    <p:extLst>
      <p:ext uri="{BB962C8B-B14F-4D97-AF65-F5344CB8AC3E}">
        <p14:creationId xmlns:p14="http://schemas.microsoft.com/office/powerpoint/2010/main" val="3065778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loser_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BC1A393-17E9-ED1A-4316-7406B1C21ABF}"/>
              </a:ext>
            </a:extLst>
          </p:cNvPr>
          <p:cNvSpPr txBox="1">
            <a:spLocks/>
          </p:cNvSpPr>
          <p:nvPr userDrawn="1"/>
        </p:nvSpPr>
        <p:spPr>
          <a:xfrm>
            <a:off x="2747077" y="5885582"/>
            <a:ext cx="3649847" cy="385762"/>
          </a:xfrm>
          <a:prstGeom prst="rect">
            <a:avLst/>
          </a:prstGeom>
        </p:spPr>
        <p:txBody>
          <a:bodyPr vert="horz" lIns="68580" tIns="34290" rIns="68580" bIns="34290" rtlCol="0" anchor="ctr"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1212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1212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1212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1212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1212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050" b="1" spc="450" dirty="0">
                <a:solidFill>
                  <a:schemeClr val="bg1"/>
                </a:solidFill>
              </a:rPr>
              <a:t>SEDGWICK.COM</a:t>
            </a:r>
          </a:p>
        </p:txBody>
      </p:sp>
      <p:pic>
        <p:nvPicPr>
          <p:cNvPr id="3" name="Picture 2" descr="A white letter on a black background&#10;&#10;Description automatically generated">
            <a:extLst>
              <a:ext uri="{FF2B5EF4-FFF2-40B4-BE49-F238E27FC236}">
                <a16:creationId xmlns:a16="http://schemas.microsoft.com/office/drawing/2014/main" id="{CAF1B6A7-C800-D826-6E1B-BA84FFE7799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357866" y="2135067"/>
            <a:ext cx="6428269" cy="1853671"/>
          </a:xfrm>
          <a:prstGeom prst="rect">
            <a:avLst/>
          </a:prstGeom>
        </p:spPr>
      </p:pic>
    </p:spTree>
    <p:extLst>
      <p:ext uri="{BB962C8B-B14F-4D97-AF65-F5344CB8AC3E}">
        <p14:creationId xmlns:p14="http://schemas.microsoft.com/office/powerpoint/2010/main" val="4237846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Pre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9C284-5145-C606-CA94-141314D8252C}"/>
              </a:ext>
            </a:extLst>
          </p:cNvPr>
          <p:cNvSpPr>
            <a:spLocks noGrp="1"/>
          </p:cNvSpPr>
          <p:nvPr>
            <p:ph type="title"/>
          </p:nvPr>
        </p:nvSpPr>
        <p:spPr>
          <a:xfrm>
            <a:off x="628650" y="1008531"/>
            <a:ext cx="7029450" cy="1048870"/>
          </a:xfrm>
        </p:spPr>
        <p:txBody>
          <a:bodyPr anchor="t" anchorCtr="0">
            <a:noAutofit/>
          </a:bodyPr>
          <a:lstStyle>
            <a:lvl1pPr>
              <a:defRPr sz="3300" b="1">
                <a:solidFill>
                  <a:srgbClr val="212121"/>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1FF44BE6-DF38-3B83-6A70-87295F1D6A08}"/>
              </a:ext>
            </a:extLst>
          </p:cNvPr>
          <p:cNvSpPr>
            <a:spLocks noGrp="1"/>
          </p:cNvSpPr>
          <p:nvPr>
            <p:ph type="body" sz="quarter" idx="11" hasCustomPrompt="1"/>
          </p:nvPr>
        </p:nvSpPr>
        <p:spPr>
          <a:xfrm>
            <a:off x="648821" y="365126"/>
            <a:ext cx="7011472" cy="643404"/>
          </a:xfrm>
        </p:spPr>
        <p:txBody>
          <a:bodyPr anchor="b" anchorCtr="0">
            <a:noAutofit/>
          </a:bodyPr>
          <a:lstStyle>
            <a:lvl1pPr marL="0" indent="0">
              <a:buNone/>
              <a:defRPr sz="975" b="1" cap="all" spc="225" baseline="0">
                <a:solidFill>
                  <a:srgbClr val="212121"/>
                </a:solidFill>
                <a:latin typeface="Helvetica Neue" panose="02000503000000020004" pitchFamily="2" charset="0"/>
                <a:ea typeface="Helvetica Neue" panose="02000503000000020004" pitchFamily="2" charset="0"/>
                <a:cs typeface="Helvetica Neue" panose="02000503000000020004"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CLICK TO EDIT MASTER TEXT STYLES</a:t>
            </a:r>
          </a:p>
        </p:txBody>
      </p:sp>
      <p:cxnSp>
        <p:nvCxnSpPr>
          <p:cNvPr id="5" name="Straight Connector 4">
            <a:extLst>
              <a:ext uri="{FF2B5EF4-FFF2-40B4-BE49-F238E27FC236}">
                <a16:creationId xmlns:a16="http://schemas.microsoft.com/office/drawing/2014/main" id="{97BB283A-70A6-E6C3-8175-ABCBA7838ADE}"/>
              </a:ext>
            </a:extLst>
          </p:cNvPr>
          <p:cNvCxnSpPr>
            <a:cxnSpLocks/>
          </p:cNvCxnSpPr>
          <p:nvPr userDrawn="1"/>
        </p:nvCxnSpPr>
        <p:spPr>
          <a:xfrm>
            <a:off x="505224" y="6145304"/>
            <a:ext cx="8133553" cy="0"/>
          </a:xfrm>
          <a:prstGeom prst="line">
            <a:avLst/>
          </a:prstGeom>
          <a:ln w="3175">
            <a:solidFill>
              <a:schemeClr val="tx1">
                <a:lumMod val="25000"/>
                <a:lumOff val="75000"/>
              </a:schemeClr>
            </a:solidFill>
          </a:ln>
        </p:spPr>
        <p:style>
          <a:lnRef idx="2">
            <a:schemeClr val="accent1"/>
          </a:lnRef>
          <a:fillRef idx="0">
            <a:schemeClr val="accent1"/>
          </a:fillRef>
          <a:effectRef idx="1">
            <a:schemeClr val="accent1"/>
          </a:effectRef>
          <a:fontRef idx="minor">
            <a:schemeClr val="tx1"/>
          </a:fontRef>
        </p:style>
      </p:cxnSp>
      <p:sp>
        <p:nvSpPr>
          <p:cNvPr id="6" name="Slide Number Placeholder 5">
            <a:extLst>
              <a:ext uri="{FF2B5EF4-FFF2-40B4-BE49-F238E27FC236}">
                <a16:creationId xmlns:a16="http://schemas.microsoft.com/office/drawing/2014/main" id="{28182783-6F10-20C3-C845-F36FD235C433}"/>
              </a:ext>
            </a:extLst>
          </p:cNvPr>
          <p:cNvSpPr>
            <a:spLocks noGrp="1"/>
          </p:cNvSpPr>
          <p:nvPr>
            <p:ph type="sldNum" sz="quarter" idx="4"/>
          </p:nvPr>
        </p:nvSpPr>
        <p:spPr>
          <a:xfrm>
            <a:off x="628650" y="6275669"/>
            <a:ext cx="2057400" cy="365125"/>
          </a:xfrm>
          <a:prstGeom prst="rect">
            <a:avLst/>
          </a:prstGeom>
        </p:spPr>
        <p:txBody>
          <a:bodyPr vert="horz" lIns="91440" tIns="45720" rIns="91440" bIns="45720" rtlCol="0" anchor="ctr"/>
          <a:lstStyle>
            <a:lvl1pPr algn="l">
              <a:defRPr sz="900" b="1">
                <a:solidFill>
                  <a:srgbClr val="212121"/>
                </a:solidFill>
                <a:latin typeface="Helvetica" pitchFamily="2" charset="0"/>
              </a:defRPr>
            </a:lvl1pPr>
          </a:lstStyle>
          <a:p>
            <a:fld id="{AD14AFFE-38B1-F343-9B17-EAC29F05A00E}" type="slidenum">
              <a:rPr lang="en-US" smtClean="0"/>
              <a:pPr/>
              <a:t>‹#›</a:t>
            </a:fld>
            <a:endParaRPr lang="en-US"/>
          </a:p>
        </p:txBody>
      </p:sp>
      <p:pic>
        <p:nvPicPr>
          <p:cNvPr id="9" name="Picture 8">
            <a:extLst>
              <a:ext uri="{FF2B5EF4-FFF2-40B4-BE49-F238E27FC236}">
                <a16:creationId xmlns:a16="http://schemas.microsoft.com/office/drawing/2014/main" id="{8A27EBE2-0C85-2BD2-8332-2E1CB89C0A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28397" y="6333596"/>
            <a:ext cx="186953" cy="249271"/>
          </a:xfrm>
          <a:prstGeom prst="rect">
            <a:avLst/>
          </a:prstGeom>
        </p:spPr>
      </p:pic>
      <p:sp>
        <p:nvSpPr>
          <p:cNvPr id="7" name="Content Placeholder 6">
            <a:extLst>
              <a:ext uri="{FF2B5EF4-FFF2-40B4-BE49-F238E27FC236}">
                <a16:creationId xmlns:a16="http://schemas.microsoft.com/office/drawing/2014/main" id="{10E9DD62-DAF7-1041-53D2-0A5248A1FE0D}"/>
              </a:ext>
            </a:extLst>
          </p:cNvPr>
          <p:cNvSpPr>
            <a:spLocks noGrp="1"/>
          </p:cNvSpPr>
          <p:nvPr>
            <p:ph sz="quarter" idx="12"/>
          </p:nvPr>
        </p:nvSpPr>
        <p:spPr>
          <a:xfrm>
            <a:off x="628649" y="2178426"/>
            <a:ext cx="7029450" cy="3603804"/>
          </a:xfrm>
        </p:spPr>
        <p:txBody>
          <a:bodyPr>
            <a:noAutofit/>
          </a:bodyPr>
          <a:lstStyle>
            <a:lvl1pPr>
              <a:lnSpc>
                <a:spcPct val="150000"/>
              </a:lnSpc>
              <a:defRPr sz="1800"/>
            </a:lvl1pPr>
            <a:lvl2pPr>
              <a:lnSpc>
                <a:spcPct val="150000"/>
              </a:lnSpc>
              <a:defRPr sz="1350"/>
            </a:lvl2pPr>
            <a:lvl3pPr>
              <a:lnSpc>
                <a:spcPct val="150000"/>
              </a:lnSpc>
              <a:defRPr/>
            </a:lvl3pPr>
            <a:lvl4pPr>
              <a:lnSpc>
                <a:spcPct val="150000"/>
              </a:lnSpc>
              <a:defRPr/>
            </a:lvl4pPr>
            <a:lvl5pPr>
              <a:lnSpc>
                <a:spcPct val="150000"/>
              </a:lnSpc>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04741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Pre Title and Content_2_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9C284-5145-C606-CA94-141314D8252C}"/>
              </a:ext>
            </a:extLst>
          </p:cNvPr>
          <p:cNvSpPr>
            <a:spLocks noGrp="1"/>
          </p:cNvSpPr>
          <p:nvPr>
            <p:ph type="title"/>
          </p:nvPr>
        </p:nvSpPr>
        <p:spPr>
          <a:xfrm>
            <a:off x="628650" y="1008531"/>
            <a:ext cx="7029450" cy="1048870"/>
          </a:xfrm>
        </p:spPr>
        <p:txBody>
          <a:bodyPr anchor="t" anchorCtr="0">
            <a:noAutofit/>
          </a:bodyPr>
          <a:lstStyle>
            <a:lvl1pPr>
              <a:defRPr sz="3300" b="1">
                <a:solidFill>
                  <a:srgbClr val="212121"/>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1FF44BE6-DF38-3B83-6A70-87295F1D6A08}"/>
              </a:ext>
            </a:extLst>
          </p:cNvPr>
          <p:cNvSpPr>
            <a:spLocks noGrp="1"/>
          </p:cNvSpPr>
          <p:nvPr>
            <p:ph type="body" sz="quarter" idx="11" hasCustomPrompt="1"/>
          </p:nvPr>
        </p:nvSpPr>
        <p:spPr>
          <a:xfrm>
            <a:off x="648821" y="365126"/>
            <a:ext cx="7011472" cy="643404"/>
          </a:xfrm>
        </p:spPr>
        <p:txBody>
          <a:bodyPr anchor="b" anchorCtr="0">
            <a:noAutofit/>
          </a:bodyPr>
          <a:lstStyle>
            <a:lvl1pPr marL="0" indent="0">
              <a:buNone/>
              <a:defRPr sz="975" b="1" cap="all" spc="225" baseline="0">
                <a:solidFill>
                  <a:srgbClr val="212121"/>
                </a:solidFill>
                <a:latin typeface="Helvetica Neue" panose="02000503000000020004" pitchFamily="2" charset="0"/>
                <a:ea typeface="Helvetica Neue" panose="02000503000000020004" pitchFamily="2" charset="0"/>
                <a:cs typeface="Helvetica Neue" panose="02000503000000020004"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CLICK TO EDIT MASTER TEXT STYLES</a:t>
            </a:r>
          </a:p>
        </p:txBody>
      </p:sp>
      <p:cxnSp>
        <p:nvCxnSpPr>
          <p:cNvPr id="5" name="Straight Connector 4">
            <a:extLst>
              <a:ext uri="{FF2B5EF4-FFF2-40B4-BE49-F238E27FC236}">
                <a16:creationId xmlns:a16="http://schemas.microsoft.com/office/drawing/2014/main" id="{97BB283A-70A6-E6C3-8175-ABCBA7838ADE}"/>
              </a:ext>
            </a:extLst>
          </p:cNvPr>
          <p:cNvCxnSpPr>
            <a:cxnSpLocks/>
          </p:cNvCxnSpPr>
          <p:nvPr userDrawn="1"/>
        </p:nvCxnSpPr>
        <p:spPr>
          <a:xfrm>
            <a:off x="505224" y="6145304"/>
            <a:ext cx="8133553" cy="0"/>
          </a:xfrm>
          <a:prstGeom prst="line">
            <a:avLst/>
          </a:prstGeom>
          <a:ln w="3175">
            <a:solidFill>
              <a:schemeClr val="tx1">
                <a:lumMod val="25000"/>
                <a:lumOff val="75000"/>
              </a:schemeClr>
            </a:solidFill>
          </a:ln>
        </p:spPr>
        <p:style>
          <a:lnRef idx="2">
            <a:schemeClr val="accent1"/>
          </a:lnRef>
          <a:fillRef idx="0">
            <a:schemeClr val="accent1"/>
          </a:fillRef>
          <a:effectRef idx="1">
            <a:schemeClr val="accent1"/>
          </a:effectRef>
          <a:fontRef idx="minor">
            <a:schemeClr val="tx1"/>
          </a:fontRef>
        </p:style>
      </p:cxnSp>
      <p:sp>
        <p:nvSpPr>
          <p:cNvPr id="6" name="Slide Number Placeholder 5">
            <a:extLst>
              <a:ext uri="{FF2B5EF4-FFF2-40B4-BE49-F238E27FC236}">
                <a16:creationId xmlns:a16="http://schemas.microsoft.com/office/drawing/2014/main" id="{28182783-6F10-20C3-C845-F36FD235C433}"/>
              </a:ext>
            </a:extLst>
          </p:cNvPr>
          <p:cNvSpPr>
            <a:spLocks noGrp="1"/>
          </p:cNvSpPr>
          <p:nvPr>
            <p:ph type="sldNum" sz="quarter" idx="4"/>
          </p:nvPr>
        </p:nvSpPr>
        <p:spPr>
          <a:xfrm>
            <a:off x="628650" y="6275669"/>
            <a:ext cx="2057400" cy="365125"/>
          </a:xfrm>
          <a:prstGeom prst="rect">
            <a:avLst/>
          </a:prstGeom>
        </p:spPr>
        <p:txBody>
          <a:bodyPr vert="horz" lIns="91440" tIns="45720" rIns="91440" bIns="45720" rtlCol="0" anchor="ctr"/>
          <a:lstStyle>
            <a:lvl1pPr algn="l">
              <a:defRPr sz="900" b="1">
                <a:solidFill>
                  <a:srgbClr val="212121"/>
                </a:solidFill>
                <a:latin typeface="Helvetica" pitchFamily="2" charset="0"/>
              </a:defRPr>
            </a:lvl1pPr>
          </a:lstStyle>
          <a:p>
            <a:fld id="{AD14AFFE-38B1-F343-9B17-EAC29F05A00E}" type="slidenum">
              <a:rPr lang="en-US" smtClean="0"/>
              <a:pPr/>
              <a:t>‹#›</a:t>
            </a:fld>
            <a:endParaRPr lang="en-US"/>
          </a:p>
        </p:txBody>
      </p:sp>
      <p:pic>
        <p:nvPicPr>
          <p:cNvPr id="9" name="Picture 8">
            <a:extLst>
              <a:ext uri="{FF2B5EF4-FFF2-40B4-BE49-F238E27FC236}">
                <a16:creationId xmlns:a16="http://schemas.microsoft.com/office/drawing/2014/main" id="{8A27EBE2-0C85-2BD2-8332-2E1CB89C0A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28397" y="6333596"/>
            <a:ext cx="186953" cy="249271"/>
          </a:xfrm>
          <a:prstGeom prst="rect">
            <a:avLst/>
          </a:prstGeom>
        </p:spPr>
      </p:pic>
      <p:sp>
        <p:nvSpPr>
          <p:cNvPr id="7" name="Content Placeholder 6">
            <a:extLst>
              <a:ext uri="{FF2B5EF4-FFF2-40B4-BE49-F238E27FC236}">
                <a16:creationId xmlns:a16="http://schemas.microsoft.com/office/drawing/2014/main" id="{10E9DD62-DAF7-1041-53D2-0A5248A1FE0D}"/>
              </a:ext>
            </a:extLst>
          </p:cNvPr>
          <p:cNvSpPr>
            <a:spLocks noGrp="1"/>
          </p:cNvSpPr>
          <p:nvPr>
            <p:ph sz="quarter" idx="12"/>
          </p:nvPr>
        </p:nvSpPr>
        <p:spPr>
          <a:xfrm>
            <a:off x="628649" y="2178426"/>
            <a:ext cx="3943351" cy="3603804"/>
          </a:xfrm>
        </p:spPr>
        <p:txBody>
          <a:bodyPr>
            <a:noAutofit/>
          </a:bodyPr>
          <a:lstStyle>
            <a:lvl1pPr>
              <a:lnSpc>
                <a:spcPct val="150000"/>
              </a:lnSpc>
              <a:defRPr sz="1800"/>
            </a:lvl1pPr>
            <a:lvl2pPr>
              <a:lnSpc>
                <a:spcPct val="150000"/>
              </a:lnSpc>
              <a:defRPr sz="1350"/>
            </a:lvl2pPr>
            <a:lvl3pPr>
              <a:lnSpc>
                <a:spcPct val="150000"/>
              </a:lnSpc>
              <a:defRPr/>
            </a:lvl3pPr>
            <a:lvl4pPr>
              <a:lnSpc>
                <a:spcPct val="150000"/>
              </a:lnSpc>
              <a:defRPr/>
            </a:lvl4pPr>
            <a:lvl5pPr>
              <a:lnSpc>
                <a:spcPct val="150000"/>
              </a:lnSpc>
              <a:defRPr/>
            </a:lvl5pPr>
          </a:lstStyle>
          <a:p>
            <a:pPr lvl="0"/>
            <a:r>
              <a:rPr lang="en-US" dirty="0"/>
              <a:t>Click to edit Master text styles</a:t>
            </a:r>
          </a:p>
          <a:p>
            <a:pPr lvl="1"/>
            <a:r>
              <a:rPr lang="en-US" dirty="0"/>
              <a:t>Second level</a:t>
            </a:r>
          </a:p>
        </p:txBody>
      </p:sp>
      <p:sp>
        <p:nvSpPr>
          <p:cNvPr id="8" name="Content Placeholder 6">
            <a:extLst>
              <a:ext uri="{FF2B5EF4-FFF2-40B4-BE49-F238E27FC236}">
                <a16:creationId xmlns:a16="http://schemas.microsoft.com/office/drawing/2014/main" id="{4874CCB4-C7CE-8F5B-520A-42B9359C2A64}"/>
              </a:ext>
            </a:extLst>
          </p:cNvPr>
          <p:cNvSpPr>
            <a:spLocks noGrp="1"/>
          </p:cNvSpPr>
          <p:nvPr>
            <p:ph sz="quarter" idx="13"/>
          </p:nvPr>
        </p:nvSpPr>
        <p:spPr>
          <a:xfrm>
            <a:off x="4722018" y="2178426"/>
            <a:ext cx="3943351" cy="3603804"/>
          </a:xfrm>
        </p:spPr>
        <p:txBody>
          <a:bodyPr>
            <a:noAutofit/>
          </a:bodyPr>
          <a:lstStyle>
            <a:lvl1pPr>
              <a:lnSpc>
                <a:spcPct val="150000"/>
              </a:lnSpc>
              <a:defRPr sz="1800"/>
            </a:lvl1pPr>
            <a:lvl2pPr>
              <a:lnSpc>
                <a:spcPct val="150000"/>
              </a:lnSpc>
              <a:defRPr sz="1350"/>
            </a:lvl2pPr>
            <a:lvl3pPr>
              <a:lnSpc>
                <a:spcPct val="150000"/>
              </a:lnSpc>
              <a:defRPr/>
            </a:lvl3pPr>
            <a:lvl4pPr>
              <a:lnSpc>
                <a:spcPct val="150000"/>
              </a:lnSpc>
              <a:defRPr/>
            </a:lvl4pPr>
            <a:lvl5pPr>
              <a:lnSpc>
                <a:spcPct val="150000"/>
              </a:lnSpc>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94612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Box 4"/>
          <p:cNvSpPr txBox="1">
            <a:spLocks noChangeArrowheads="1"/>
          </p:cNvSpPr>
          <p:nvPr userDrawn="1"/>
        </p:nvSpPr>
        <p:spPr bwMode="auto">
          <a:xfrm>
            <a:off x="351475" y="6606279"/>
            <a:ext cx="2652931"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Tree>
    <p:extLst>
      <p:ext uri="{BB962C8B-B14F-4D97-AF65-F5344CB8AC3E}">
        <p14:creationId xmlns:p14="http://schemas.microsoft.com/office/powerpoint/2010/main" val="400492676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55" r:id="rId5"/>
    <p:sldLayoutId id="2147483656" r:id="rId6"/>
    <p:sldLayoutId id="2147483657" r:id="rId7"/>
  </p:sldLayoutIdLst>
  <p:hf hdr="0" ftr="0" dt="0"/>
  <p:txStyles>
    <p:title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57A25-9028-2308-AB15-E7198DACE34E}"/>
              </a:ext>
            </a:extLst>
          </p:cNvPr>
          <p:cNvSpPr>
            <a:spLocks noGrp="1"/>
          </p:cNvSpPr>
          <p:nvPr>
            <p:ph type="ctrTitle"/>
          </p:nvPr>
        </p:nvSpPr>
        <p:spPr>
          <a:xfrm>
            <a:off x="465204" y="1426147"/>
            <a:ext cx="2828885" cy="2059067"/>
          </a:xfrm>
        </p:spPr>
        <p:txBody>
          <a:bodyPr/>
          <a:lstStyle/>
          <a:p>
            <a:r>
              <a:rPr lang="en-US" altLang="en-US" b="1" dirty="0"/>
              <a:t>Heat Stress - Sedgwick Risk Services</a:t>
            </a:r>
            <a:endParaRPr lang="en-US" dirty="0"/>
          </a:p>
        </p:txBody>
      </p:sp>
      <p:sp>
        <p:nvSpPr>
          <p:cNvPr id="3" name="Subtitle 2">
            <a:extLst>
              <a:ext uri="{FF2B5EF4-FFF2-40B4-BE49-F238E27FC236}">
                <a16:creationId xmlns:a16="http://schemas.microsoft.com/office/drawing/2014/main" id="{9DC48710-C344-1FA7-5501-96ADF2DF4E34}"/>
              </a:ext>
            </a:extLst>
          </p:cNvPr>
          <p:cNvSpPr>
            <a:spLocks noGrp="1"/>
          </p:cNvSpPr>
          <p:nvPr>
            <p:ph type="subTitle" idx="1"/>
          </p:nvPr>
        </p:nvSpPr>
        <p:spPr/>
        <p:txBody>
          <a:bodyPr/>
          <a:lstStyle/>
          <a:p>
            <a:r>
              <a:rPr lang="en-US" altLang="en-US" b="1" dirty="0"/>
              <a:t>Heat Stress - Sedgwick Risk Services</a:t>
            </a:r>
            <a:endParaRPr lang="en-US" cap="all" dirty="0">
              <a:latin typeface="+mj-lt"/>
            </a:endParaRPr>
          </a:p>
        </p:txBody>
      </p:sp>
    </p:spTree>
    <p:extLst>
      <p:ext uri="{BB962C8B-B14F-4D97-AF65-F5344CB8AC3E}">
        <p14:creationId xmlns:p14="http://schemas.microsoft.com/office/powerpoint/2010/main" val="1694856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0A547-589D-E41B-FE7C-F4CDFC6C99C9}"/>
              </a:ext>
            </a:extLst>
          </p:cNvPr>
          <p:cNvSpPr>
            <a:spLocks noGrp="1"/>
          </p:cNvSpPr>
          <p:nvPr>
            <p:ph type="title"/>
          </p:nvPr>
        </p:nvSpPr>
        <p:spPr>
          <a:xfrm>
            <a:off x="1057274" y="673456"/>
            <a:ext cx="7029450" cy="1048870"/>
          </a:xfrm>
        </p:spPr>
        <p:txBody>
          <a:bodyPr/>
          <a:lstStyle/>
          <a:p>
            <a:r>
              <a:rPr lang="en-US" altLang="en-US" b="1" dirty="0"/>
              <a:t>Know How to Respond</a:t>
            </a:r>
            <a:endParaRPr lang="en-US" dirty="0"/>
          </a:p>
        </p:txBody>
      </p:sp>
      <p:sp>
        <p:nvSpPr>
          <p:cNvPr id="4" name="Slide Number Placeholder 3">
            <a:extLst>
              <a:ext uri="{FF2B5EF4-FFF2-40B4-BE49-F238E27FC236}">
                <a16:creationId xmlns:a16="http://schemas.microsoft.com/office/drawing/2014/main" id="{73A2FF89-2397-0506-54A5-A98A976152D5}"/>
              </a:ext>
            </a:extLst>
          </p:cNvPr>
          <p:cNvSpPr>
            <a:spLocks noGrp="1"/>
          </p:cNvSpPr>
          <p:nvPr>
            <p:ph type="sldNum" sz="quarter" idx="4"/>
          </p:nvPr>
        </p:nvSpPr>
        <p:spPr/>
        <p:txBody>
          <a:bodyPr/>
          <a:lstStyle/>
          <a:p>
            <a:fld id="{AD14AFFE-38B1-F343-9B17-EAC29F05A00E}" type="slidenum">
              <a:rPr lang="en-US" smtClean="0"/>
              <a:pPr/>
              <a:t>10</a:t>
            </a:fld>
            <a:endParaRPr lang="en-US"/>
          </a:p>
        </p:txBody>
      </p:sp>
      <p:sp>
        <p:nvSpPr>
          <p:cNvPr id="5" name="Content Placeholder 4">
            <a:extLst>
              <a:ext uri="{FF2B5EF4-FFF2-40B4-BE49-F238E27FC236}">
                <a16:creationId xmlns:a16="http://schemas.microsoft.com/office/drawing/2014/main" id="{56F10C26-058C-2D9F-F45A-AED08394D11F}"/>
              </a:ext>
            </a:extLst>
          </p:cNvPr>
          <p:cNvSpPr>
            <a:spLocks noGrp="1"/>
          </p:cNvSpPr>
          <p:nvPr>
            <p:ph sz="quarter" idx="12"/>
          </p:nvPr>
        </p:nvSpPr>
        <p:spPr>
          <a:xfrm>
            <a:off x="753339" y="1553204"/>
            <a:ext cx="7637319" cy="4130011"/>
          </a:xfrm>
        </p:spPr>
        <p:txBody>
          <a:bodyPr/>
          <a:lstStyle/>
          <a:p>
            <a:pPr marL="0" indent="0">
              <a:buFont typeface="Wingdings" pitchFamily="2" charset="2"/>
              <a:buNone/>
              <a:defRPr/>
            </a:pPr>
            <a:r>
              <a:rPr lang="en-US" sz="2400" b="1" dirty="0"/>
              <a:t>For either Heat Exhaustion or Heat Stroke: </a:t>
            </a:r>
            <a:endParaRPr lang="en-US" sz="2400" dirty="0"/>
          </a:p>
          <a:p>
            <a:pPr>
              <a:buClrTx/>
              <a:buSzPct val="100000"/>
              <a:buFont typeface="Wingdings" pitchFamily="2" charset="2"/>
              <a:buChar char="§"/>
              <a:defRPr/>
            </a:pPr>
            <a:r>
              <a:rPr lang="en-US" sz="2400" b="1" dirty="0"/>
              <a:t>Move the person to a cool, shaded area to rest; do not leave them alone.</a:t>
            </a:r>
          </a:p>
          <a:p>
            <a:pPr>
              <a:buClrTx/>
              <a:buSzPct val="100000"/>
              <a:buFont typeface="Wingdings" pitchFamily="2" charset="2"/>
              <a:buChar char="§"/>
              <a:defRPr/>
            </a:pPr>
            <a:r>
              <a:rPr lang="en-US" sz="2400" b="1" dirty="0"/>
              <a:t>Loosen and remove heavy clothing that restricts evaporative cooling.</a:t>
            </a:r>
          </a:p>
          <a:p>
            <a:pPr>
              <a:buClrTx/>
              <a:buSzPct val="100000"/>
              <a:buFont typeface="Wingdings" pitchFamily="2" charset="2"/>
              <a:buChar char="§"/>
              <a:defRPr/>
            </a:pPr>
            <a:r>
              <a:rPr lang="en-US" sz="2400" b="1" dirty="0"/>
              <a:t>Give cool water to drink, about a cup every 15min. </a:t>
            </a:r>
          </a:p>
        </p:txBody>
      </p:sp>
    </p:spTree>
    <p:extLst>
      <p:ext uri="{BB962C8B-B14F-4D97-AF65-F5344CB8AC3E}">
        <p14:creationId xmlns:p14="http://schemas.microsoft.com/office/powerpoint/2010/main" val="1756549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0A547-589D-E41B-FE7C-F4CDFC6C99C9}"/>
              </a:ext>
            </a:extLst>
          </p:cNvPr>
          <p:cNvSpPr>
            <a:spLocks noGrp="1"/>
          </p:cNvSpPr>
          <p:nvPr>
            <p:ph type="title"/>
          </p:nvPr>
        </p:nvSpPr>
        <p:spPr>
          <a:xfrm>
            <a:off x="1057274" y="673456"/>
            <a:ext cx="7029450" cy="1048870"/>
          </a:xfrm>
        </p:spPr>
        <p:txBody>
          <a:bodyPr/>
          <a:lstStyle/>
          <a:p>
            <a:r>
              <a:rPr lang="en-US" altLang="en-US" b="1" dirty="0"/>
              <a:t>Know How to Respond</a:t>
            </a:r>
            <a:endParaRPr lang="en-US" dirty="0"/>
          </a:p>
        </p:txBody>
      </p:sp>
      <p:sp>
        <p:nvSpPr>
          <p:cNvPr id="4" name="Slide Number Placeholder 3">
            <a:extLst>
              <a:ext uri="{FF2B5EF4-FFF2-40B4-BE49-F238E27FC236}">
                <a16:creationId xmlns:a16="http://schemas.microsoft.com/office/drawing/2014/main" id="{73A2FF89-2397-0506-54A5-A98A976152D5}"/>
              </a:ext>
            </a:extLst>
          </p:cNvPr>
          <p:cNvSpPr>
            <a:spLocks noGrp="1"/>
          </p:cNvSpPr>
          <p:nvPr>
            <p:ph type="sldNum" sz="quarter" idx="4"/>
          </p:nvPr>
        </p:nvSpPr>
        <p:spPr/>
        <p:txBody>
          <a:bodyPr/>
          <a:lstStyle/>
          <a:p>
            <a:fld id="{AD14AFFE-38B1-F343-9B17-EAC29F05A00E}" type="slidenum">
              <a:rPr lang="en-US" smtClean="0"/>
              <a:pPr/>
              <a:t>11</a:t>
            </a:fld>
            <a:endParaRPr lang="en-US"/>
          </a:p>
        </p:txBody>
      </p:sp>
      <p:sp>
        <p:nvSpPr>
          <p:cNvPr id="5" name="Content Placeholder 4">
            <a:extLst>
              <a:ext uri="{FF2B5EF4-FFF2-40B4-BE49-F238E27FC236}">
                <a16:creationId xmlns:a16="http://schemas.microsoft.com/office/drawing/2014/main" id="{56F10C26-058C-2D9F-F45A-AED08394D11F}"/>
              </a:ext>
            </a:extLst>
          </p:cNvPr>
          <p:cNvSpPr>
            <a:spLocks noGrp="1"/>
          </p:cNvSpPr>
          <p:nvPr>
            <p:ph sz="quarter" idx="12"/>
          </p:nvPr>
        </p:nvSpPr>
        <p:spPr>
          <a:xfrm>
            <a:off x="753339" y="1553204"/>
            <a:ext cx="7637319" cy="4130011"/>
          </a:xfrm>
        </p:spPr>
        <p:txBody>
          <a:bodyPr/>
          <a:lstStyle/>
          <a:p>
            <a:pPr marL="0" indent="0">
              <a:buFont typeface="Wingdings" pitchFamily="2" charset="2"/>
              <a:buNone/>
              <a:defRPr/>
            </a:pPr>
            <a:r>
              <a:rPr lang="en-US" sz="2200" b="1" dirty="0"/>
              <a:t>For either Heat Exhaustion or Heat Stroke: </a:t>
            </a:r>
            <a:endParaRPr lang="en-US" sz="2200" dirty="0"/>
          </a:p>
          <a:p>
            <a:pPr>
              <a:buClrTx/>
              <a:buSzPct val="100000"/>
              <a:buFont typeface="Wingdings" pitchFamily="2" charset="2"/>
              <a:buChar char="§"/>
              <a:defRPr/>
            </a:pPr>
            <a:r>
              <a:rPr lang="en-US" sz="2200" b="1" dirty="0"/>
              <a:t>Drinking water is to be in plenty of convenient, visible locations close to the work area </a:t>
            </a:r>
          </a:p>
          <a:p>
            <a:pPr>
              <a:buClrTx/>
              <a:buSzPct val="100000"/>
              <a:buFont typeface="Wingdings" pitchFamily="2" charset="2"/>
              <a:buChar char="§"/>
              <a:defRPr/>
            </a:pPr>
            <a:r>
              <a:rPr lang="en-US" sz="2200" b="1" dirty="0"/>
              <a:t>Fan the person, spray cool water, or apply a damp cloth to their skin to increase evaporative cooling </a:t>
            </a:r>
          </a:p>
          <a:p>
            <a:pPr>
              <a:buClrTx/>
              <a:buSzPct val="100000"/>
              <a:buFont typeface="Wingdings" pitchFamily="2" charset="2"/>
              <a:buChar char="§"/>
              <a:defRPr/>
            </a:pPr>
            <a:r>
              <a:rPr lang="en-US" sz="2200" b="1" dirty="0"/>
              <a:t>When responding remember to—Keep calm and cool! </a:t>
            </a:r>
          </a:p>
        </p:txBody>
      </p:sp>
    </p:spTree>
    <p:extLst>
      <p:ext uri="{BB962C8B-B14F-4D97-AF65-F5344CB8AC3E}">
        <p14:creationId xmlns:p14="http://schemas.microsoft.com/office/powerpoint/2010/main" val="3987102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922E0-42DA-A2DB-5C40-5A451E1F7FBE}"/>
              </a:ext>
            </a:extLst>
          </p:cNvPr>
          <p:cNvSpPr>
            <a:spLocks noGrp="1"/>
          </p:cNvSpPr>
          <p:nvPr>
            <p:ph type="title"/>
          </p:nvPr>
        </p:nvSpPr>
        <p:spPr>
          <a:xfrm>
            <a:off x="542048" y="1122016"/>
            <a:ext cx="8059904" cy="1902765"/>
          </a:xfrm>
        </p:spPr>
        <p:txBody>
          <a:bodyPr>
            <a:normAutofit fontScale="90000"/>
          </a:bodyPr>
          <a:lstStyle/>
          <a:p>
            <a:r>
              <a:rPr lang="en-US" dirty="0"/>
              <a:t>Questions?</a:t>
            </a:r>
            <a:br>
              <a:rPr lang="en-US" dirty="0"/>
            </a:br>
            <a:br>
              <a:rPr lang="en-US" dirty="0"/>
            </a:br>
            <a:r>
              <a:rPr lang="en-US" dirty="0"/>
              <a:t> Thank you</a:t>
            </a:r>
          </a:p>
        </p:txBody>
      </p:sp>
    </p:spTree>
    <p:extLst>
      <p:ext uri="{BB962C8B-B14F-4D97-AF65-F5344CB8AC3E}">
        <p14:creationId xmlns:p14="http://schemas.microsoft.com/office/powerpoint/2010/main" val="76852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036D74FE-9857-6A6D-77EC-CDF3DF178AE3}"/>
              </a:ext>
            </a:extLst>
          </p:cNvPr>
          <p:cNvSpPr>
            <a:spLocks noGrp="1"/>
          </p:cNvSpPr>
          <p:nvPr>
            <p:ph type="subTitle" idx="4294967295"/>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1212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1212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1212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1212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1212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8094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96A248E-967E-5141-5024-BEF3347F3F97}"/>
              </a:ext>
            </a:extLst>
          </p:cNvPr>
          <p:cNvSpPr>
            <a:spLocks noGrp="1"/>
          </p:cNvSpPr>
          <p:nvPr>
            <p:ph type="body" sz="quarter" idx="11"/>
          </p:nvPr>
        </p:nvSpPr>
        <p:spPr/>
        <p:txBody>
          <a:bodyPr>
            <a:noAutofit/>
          </a:bodyPr>
          <a:lstStyle/>
          <a:p>
            <a:r>
              <a:rPr lang="en-US" sz="1400" dirty="0"/>
              <a:t>Disclaimer</a:t>
            </a:r>
            <a:endParaRPr lang="en-US" dirty="0"/>
          </a:p>
        </p:txBody>
      </p:sp>
      <p:sp>
        <p:nvSpPr>
          <p:cNvPr id="3" name="Slide Number Placeholder 2">
            <a:extLst>
              <a:ext uri="{FF2B5EF4-FFF2-40B4-BE49-F238E27FC236}">
                <a16:creationId xmlns:a16="http://schemas.microsoft.com/office/drawing/2014/main" id="{99FE044C-3CB9-9306-1BFE-0F543239A622}"/>
              </a:ext>
            </a:extLst>
          </p:cNvPr>
          <p:cNvSpPr>
            <a:spLocks noGrp="1"/>
          </p:cNvSpPr>
          <p:nvPr>
            <p:ph type="sldNum" sz="quarter" idx="4"/>
          </p:nvPr>
        </p:nvSpPr>
        <p:spPr/>
        <p:txBody>
          <a:bodyPr/>
          <a:lstStyle/>
          <a:p>
            <a:fld id="{AD14AFFE-38B1-F343-9B17-EAC29F05A00E}" type="slidenum">
              <a:rPr lang="en-US" smtClean="0"/>
              <a:pPr/>
              <a:t>2</a:t>
            </a:fld>
            <a:endParaRPr lang="en-US" dirty="0"/>
          </a:p>
        </p:txBody>
      </p:sp>
      <p:sp>
        <p:nvSpPr>
          <p:cNvPr id="6" name="Text Placeholder 5">
            <a:extLst>
              <a:ext uri="{FF2B5EF4-FFF2-40B4-BE49-F238E27FC236}">
                <a16:creationId xmlns:a16="http://schemas.microsoft.com/office/drawing/2014/main" id="{CE23A7FC-118C-C45B-CAED-FC54B166D0E4}"/>
              </a:ext>
            </a:extLst>
          </p:cNvPr>
          <p:cNvSpPr>
            <a:spLocks noGrp="1"/>
          </p:cNvSpPr>
          <p:nvPr>
            <p:ph sz="quarter" idx="12"/>
          </p:nvPr>
        </p:nvSpPr>
        <p:spPr>
          <a:xfrm>
            <a:off x="1057275" y="1008529"/>
            <a:ext cx="7029450" cy="5041289"/>
          </a:xfrm>
        </p:spPr>
        <p:txBody>
          <a:bodyPr>
            <a:noAutofit/>
          </a:bodyPr>
          <a:lstStyle/>
          <a:p>
            <a:pPr marL="0" indent="0">
              <a:buNone/>
            </a:pPr>
            <a:r>
              <a:rPr lang="en-US" sz="1800" b="1" dirty="0"/>
              <a:t>The information contained herein is not intended as legal advice, is advisory only; provided on an “as is” basis, and to be used solely at the user’s risk. The information is made available without any warranty of any kind, and, to the extent allowed by law, Sedgwick disclaims any and all implied warranties and representations.  All procedures and training, whether required by law or not, should be implemented and reviewed by safety and risk management professionals and legal counsel to ensure that all local, state, and federal requirements are satisfied.  Sedgwick disclaims any and all liability that may arise in connection with a user’s use of this information.</a:t>
            </a:r>
            <a:endParaRPr lang="en-US" sz="1800" dirty="0"/>
          </a:p>
        </p:txBody>
      </p:sp>
    </p:spTree>
    <p:extLst>
      <p:ext uri="{BB962C8B-B14F-4D97-AF65-F5344CB8AC3E}">
        <p14:creationId xmlns:p14="http://schemas.microsoft.com/office/powerpoint/2010/main" val="226230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0A547-589D-E41B-FE7C-F4CDFC6C99C9}"/>
              </a:ext>
            </a:extLst>
          </p:cNvPr>
          <p:cNvSpPr>
            <a:spLocks noGrp="1"/>
          </p:cNvSpPr>
          <p:nvPr>
            <p:ph type="title"/>
          </p:nvPr>
        </p:nvSpPr>
        <p:spPr/>
        <p:txBody>
          <a:bodyPr/>
          <a:lstStyle/>
          <a:p>
            <a:r>
              <a:rPr lang="en-US" altLang="en-US" b="1" dirty="0"/>
              <a:t>Factors leading to heat stress</a:t>
            </a:r>
            <a:endParaRPr lang="en-US" dirty="0"/>
          </a:p>
        </p:txBody>
      </p:sp>
      <p:sp>
        <p:nvSpPr>
          <p:cNvPr id="4" name="Slide Number Placeholder 3">
            <a:extLst>
              <a:ext uri="{FF2B5EF4-FFF2-40B4-BE49-F238E27FC236}">
                <a16:creationId xmlns:a16="http://schemas.microsoft.com/office/drawing/2014/main" id="{73A2FF89-2397-0506-54A5-A98A976152D5}"/>
              </a:ext>
            </a:extLst>
          </p:cNvPr>
          <p:cNvSpPr>
            <a:spLocks noGrp="1"/>
          </p:cNvSpPr>
          <p:nvPr>
            <p:ph type="sldNum" sz="quarter" idx="4"/>
          </p:nvPr>
        </p:nvSpPr>
        <p:spPr/>
        <p:txBody>
          <a:bodyPr/>
          <a:lstStyle/>
          <a:p>
            <a:fld id="{AD14AFFE-38B1-F343-9B17-EAC29F05A00E}" type="slidenum">
              <a:rPr lang="en-US" smtClean="0"/>
              <a:pPr/>
              <a:t>3</a:t>
            </a:fld>
            <a:endParaRPr lang="en-US"/>
          </a:p>
        </p:txBody>
      </p:sp>
      <p:sp>
        <p:nvSpPr>
          <p:cNvPr id="5" name="Content Placeholder 4">
            <a:extLst>
              <a:ext uri="{FF2B5EF4-FFF2-40B4-BE49-F238E27FC236}">
                <a16:creationId xmlns:a16="http://schemas.microsoft.com/office/drawing/2014/main" id="{56F10C26-058C-2D9F-F45A-AED08394D11F}"/>
              </a:ext>
            </a:extLst>
          </p:cNvPr>
          <p:cNvSpPr>
            <a:spLocks noGrp="1"/>
          </p:cNvSpPr>
          <p:nvPr>
            <p:ph sz="quarter" idx="12"/>
          </p:nvPr>
        </p:nvSpPr>
        <p:spPr>
          <a:xfrm>
            <a:off x="536863" y="1808971"/>
            <a:ext cx="7213024" cy="3603804"/>
          </a:xfrm>
        </p:spPr>
        <p:txBody>
          <a:bodyPr/>
          <a:lstStyle/>
          <a:p>
            <a:pPr>
              <a:buSzPct val="100000"/>
              <a:buFont typeface="Wingdings" pitchFamily="2" charset="2"/>
              <a:buChar char="§"/>
            </a:pPr>
            <a:r>
              <a:rPr lang="en-US" altLang="en-US" sz="2000" b="1" dirty="0"/>
              <a:t>High temperature and humidity</a:t>
            </a:r>
          </a:p>
          <a:p>
            <a:pPr>
              <a:buSzPct val="100000"/>
              <a:buFont typeface="Wingdings" pitchFamily="2" charset="2"/>
              <a:buChar char="§"/>
            </a:pPr>
            <a:r>
              <a:rPr lang="en-US" altLang="en-US" sz="2000" b="1" dirty="0"/>
              <a:t>Direct sun or heat</a:t>
            </a:r>
          </a:p>
          <a:p>
            <a:pPr>
              <a:buSzPct val="100000"/>
              <a:buFont typeface="Wingdings" pitchFamily="2" charset="2"/>
              <a:buChar char="§"/>
            </a:pPr>
            <a:r>
              <a:rPr lang="en-US" altLang="en-US" sz="2000" b="1" dirty="0"/>
              <a:t>Limited air movement</a:t>
            </a:r>
          </a:p>
          <a:p>
            <a:pPr>
              <a:buSzPct val="100000"/>
              <a:buFont typeface="Wingdings" pitchFamily="2" charset="2"/>
              <a:buChar char="§"/>
            </a:pPr>
            <a:r>
              <a:rPr lang="en-US" altLang="en-US" sz="2000" b="1" dirty="0"/>
              <a:t>Physical exertion</a:t>
            </a:r>
          </a:p>
          <a:p>
            <a:pPr>
              <a:buSzPct val="100000"/>
              <a:buFont typeface="Wingdings" pitchFamily="2" charset="2"/>
              <a:buChar char="§"/>
            </a:pPr>
            <a:r>
              <a:rPr lang="en-US" altLang="en-US" sz="2000" b="1" dirty="0"/>
              <a:t>Poor physical condition</a:t>
            </a:r>
          </a:p>
          <a:p>
            <a:pPr>
              <a:buSzPct val="100000"/>
              <a:buFont typeface="Wingdings" pitchFamily="2" charset="2"/>
              <a:buChar char="§"/>
            </a:pPr>
            <a:r>
              <a:rPr lang="en-US" altLang="en-US" sz="2000" b="1" dirty="0"/>
              <a:t>Some medications</a:t>
            </a:r>
          </a:p>
          <a:p>
            <a:pPr>
              <a:buSzPct val="100000"/>
              <a:buFont typeface="Wingdings" pitchFamily="2" charset="2"/>
              <a:buChar char="§"/>
            </a:pPr>
            <a:r>
              <a:rPr lang="en-US" altLang="en-US" sz="2000" b="1" dirty="0"/>
              <a:t>Inadequate tolerance for hot workplaces or areas</a:t>
            </a:r>
          </a:p>
          <a:p>
            <a:endParaRPr lang="en-US" sz="1500" dirty="0"/>
          </a:p>
        </p:txBody>
      </p:sp>
    </p:spTree>
    <p:extLst>
      <p:ext uri="{BB962C8B-B14F-4D97-AF65-F5344CB8AC3E}">
        <p14:creationId xmlns:p14="http://schemas.microsoft.com/office/powerpoint/2010/main" val="1015065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0A547-589D-E41B-FE7C-F4CDFC6C99C9}"/>
              </a:ext>
            </a:extLst>
          </p:cNvPr>
          <p:cNvSpPr>
            <a:spLocks noGrp="1"/>
          </p:cNvSpPr>
          <p:nvPr>
            <p:ph type="title"/>
          </p:nvPr>
        </p:nvSpPr>
        <p:spPr>
          <a:xfrm>
            <a:off x="1057274" y="673456"/>
            <a:ext cx="7029450" cy="1048870"/>
          </a:xfrm>
        </p:spPr>
        <p:txBody>
          <a:bodyPr/>
          <a:lstStyle/>
          <a:p>
            <a:r>
              <a:rPr lang="en-US" altLang="en-US" b="1" dirty="0"/>
              <a:t>Facts about heat stress</a:t>
            </a:r>
            <a:endParaRPr lang="en-US" dirty="0"/>
          </a:p>
        </p:txBody>
      </p:sp>
      <p:sp>
        <p:nvSpPr>
          <p:cNvPr id="4" name="Slide Number Placeholder 3">
            <a:extLst>
              <a:ext uri="{FF2B5EF4-FFF2-40B4-BE49-F238E27FC236}">
                <a16:creationId xmlns:a16="http://schemas.microsoft.com/office/drawing/2014/main" id="{73A2FF89-2397-0506-54A5-A98A976152D5}"/>
              </a:ext>
            </a:extLst>
          </p:cNvPr>
          <p:cNvSpPr>
            <a:spLocks noGrp="1"/>
          </p:cNvSpPr>
          <p:nvPr>
            <p:ph type="sldNum" sz="quarter" idx="4"/>
          </p:nvPr>
        </p:nvSpPr>
        <p:spPr/>
        <p:txBody>
          <a:bodyPr/>
          <a:lstStyle/>
          <a:p>
            <a:fld id="{AD14AFFE-38B1-F343-9B17-EAC29F05A00E}" type="slidenum">
              <a:rPr lang="en-US" smtClean="0"/>
              <a:pPr/>
              <a:t>4</a:t>
            </a:fld>
            <a:endParaRPr lang="en-US"/>
          </a:p>
        </p:txBody>
      </p:sp>
      <p:sp>
        <p:nvSpPr>
          <p:cNvPr id="5" name="Content Placeholder 4">
            <a:extLst>
              <a:ext uri="{FF2B5EF4-FFF2-40B4-BE49-F238E27FC236}">
                <a16:creationId xmlns:a16="http://schemas.microsoft.com/office/drawing/2014/main" id="{56F10C26-058C-2D9F-F45A-AED08394D11F}"/>
              </a:ext>
            </a:extLst>
          </p:cNvPr>
          <p:cNvSpPr>
            <a:spLocks noGrp="1"/>
          </p:cNvSpPr>
          <p:nvPr>
            <p:ph sz="quarter" idx="12"/>
          </p:nvPr>
        </p:nvSpPr>
        <p:spPr>
          <a:xfrm>
            <a:off x="753340" y="1719458"/>
            <a:ext cx="7637319" cy="4130011"/>
          </a:xfrm>
        </p:spPr>
        <p:txBody>
          <a:bodyPr/>
          <a:lstStyle/>
          <a:p>
            <a:pPr>
              <a:buSzPct val="100000"/>
              <a:buFont typeface="Wingdings" pitchFamily="2" charset="2"/>
              <a:buChar char="§"/>
            </a:pPr>
            <a:r>
              <a:rPr lang="en-US" altLang="en-US" sz="1800" b="1" dirty="0"/>
              <a:t>A body at work generates heat faster than at rest, often more heat than is needed.  </a:t>
            </a:r>
          </a:p>
          <a:p>
            <a:pPr>
              <a:buSzPct val="100000"/>
              <a:buFont typeface="Wingdings" pitchFamily="2" charset="2"/>
              <a:buChar char="§"/>
            </a:pPr>
            <a:r>
              <a:rPr lang="en-US" altLang="en-US" sz="1800" b="1" dirty="0"/>
              <a:t>Roughly three-fourths of the stored energy the body draws on during activity converts to heat rather than motion.</a:t>
            </a:r>
          </a:p>
          <a:p>
            <a:pPr>
              <a:buSzPct val="100000"/>
              <a:buFont typeface="Wingdings" pitchFamily="2" charset="2"/>
              <a:buChar char="§"/>
            </a:pPr>
            <a:r>
              <a:rPr lang="en-US" altLang="en-US" sz="1800" b="1" dirty="0"/>
              <a:t>More strenuous activity naturally generates more heat.  </a:t>
            </a:r>
          </a:p>
          <a:p>
            <a:pPr>
              <a:buSzPct val="100000"/>
              <a:buFont typeface="Wingdings" pitchFamily="2" charset="2"/>
              <a:buChar char="§"/>
            </a:pPr>
            <a:r>
              <a:rPr lang="en-US" altLang="en-US" sz="1800" b="1" dirty="0"/>
              <a:t>The elevation of core body temperature disturbs functioning, so the body protects itself by dissipating excess heat.  </a:t>
            </a:r>
          </a:p>
          <a:p>
            <a:pPr>
              <a:buSzPct val="100000"/>
              <a:buFont typeface="Wingdings" pitchFamily="2" charset="2"/>
              <a:buChar char="§"/>
            </a:pPr>
            <a:r>
              <a:rPr lang="en-US" altLang="en-US" sz="1800" b="1" dirty="0"/>
              <a:t>The mechanisms of widening of blood vessels and sweating are critical to moving heat from a human body to the environment. </a:t>
            </a:r>
          </a:p>
          <a:p>
            <a:endParaRPr lang="en-US" sz="1500" dirty="0"/>
          </a:p>
        </p:txBody>
      </p:sp>
    </p:spTree>
    <p:extLst>
      <p:ext uri="{BB962C8B-B14F-4D97-AF65-F5344CB8AC3E}">
        <p14:creationId xmlns:p14="http://schemas.microsoft.com/office/powerpoint/2010/main" val="386221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0A547-589D-E41B-FE7C-F4CDFC6C99C9}"/>
              </a:ext>
            </a:extLst>
          </p:cNvPr>
          <p:cNvSpPr>
            <a:spLocks noGrp="1"/>
          </p:cNvSpPr>
          <p:nvPr>
            <p:ph type="title"/>
          </p:nvPr>
        </p:nvSpPr>
        <p:spPr>
          <a:xfrm>
            <a:off x="1057274" y="673456"/>
            <a:ext cx="7029450" cy="1048870"/>
          </a:xfrm>
        </p:spPr>
        <p:txBody>
          <a:bodyPr/>
          <a:lstStyle/>
          <a:p>
            <a:r>
              <a:rPr lang="en-US" altLang="en-US" b="1" dirty="0"/>
              <a:t>How the Body Copes with Heat </a:t>
            </a:r>
            <a:endParaRPr lang="en-US" dirty="0"/>
          </a:p>
        </p:txBody>
      </p:sp>
      <p:sp>
        <p:nvSpPr>
          <p:cNvPr id="4" name="Slide Number Placeholder 3">
            <a:extLst>
              <a:ext uri="{FF2B5EF4-FFF2-40B4-BE49-F238E27FC236}">
                <a16:creationId xmlns:a16="http://schemas.microsoft.com/office/drawing/2014/main" id="{73A2FF89-2397-0506-54A5-A98A976152D5}"/>
              </a:ext>
            </a:extLst>
          </p:cNvPr>
          <p:cNvSpPr>
            <a:spLocks noGrp="1"/>
          </p:cNvSpPr>
          <p:nvPr>
            <p:ph type="sldNum" sz="quarter" idx="4"/>
          </p:nvPr>
        </p:nvSpPr>
        <p:spPr/>
        <p:txBody>
          <a:bodyPr/>
          <a:lstStyle/>
          <a:p>
            <a:fld id="{AD14AFFE-38B1-F343-9B17-EAC29F05A00E}" type="slidenum">
              <a:rPr lang="en-US" smtClean="0"/>
              <a:pPr/>
              <a:t>5</a:t>
            </a:fld>
            <a:endParaRPr lang="en-US"/>
          </a:p>
        </p:txBody>
      </p:sp>
      <p:sp>
        <p:nvSpPr>
          <p:cNvPr id="5" name="Content Placeholder 4">
            <a:extLst>
              <a:ext uri="{FF2B5EF4-FFF2-40B4-BE49-F238E27FC236}">
                <a16:creationId xmlns:a16="http://schemas.microsoft.com/office/drawing/2014/main" id="{56F10C26-058C-2D9F-F45A-AED08394D11F}"/>
              </a:ext>
            </a:extLst>
          </p:cNvPr>
          <p:cNvSpPr>
            <a:spLocks noGrp="1"/>
          </p:cNvSpPr>
          <p:nvPr>
            <p:ph sz="quarter" idx="12"/>
          </p:nvPr>
        </p:nvSpPr>
        <p:spPr>
          <a:xfrm>
            <a:off x="753340" y="1719458"/>
            <a:ext cx="7637319" cy="4130011"/>
          </a:xfrm>
        </p:spPr>
        <p:txBody>
          <a:bodyPr/>
          <a:lstStyle/>
          <a:p>
            <a:pPr>
              <a:buClrTx/>
              <a:buSzPct val="100000"/>
              <a:buFont typeface="Wingdings" pitchFamily="2" charset="2"/>
              <a:buChar char="§"/>
            </a:pPr>
            <a:r>
              <a:rPr lang="en-US" altLang="en-US" sz="2000" b="1" dirty="0"/>
              <a:t>Working where it is hot puts stress on your body’s cooling system. </a:t>
            </a:r>
          </a:p>
          <a:p>
            <a:pPr>
              <a:buClrTx/>
              <a:buSzPct val="100000"/>
              <a:buFont typeface="Wingdings" pitchFamily="2" charset="2"/>
              <a:buChar char="§"/>
            </a:pPr>
            <a:r>
              <a:rPr lang="en-US" altLang="en-US" sz="2000" b="1" dirty="0"/>
              <a:t>Your body is always generating heat and passing it to the environment via sweat or simple body surface cooling. </a:t>
            </a:r>
          </a:p>
          <a:p>
            <a:pPr>
              <a:buClrTx/>
              <a:buSzPct val="100000"/>
              <a:buFont typeface="Wingdings" pitchFamily="2" charset="2"/>
              <a:buChar char="§"/>
            </a:pPr>
            <a:r>
              <a:rPr lang="en-US" altLang="en-US" sz="2000" b="1" dirty="0"/>
              <a:t>The harder your body is working the more heat it has to lose. </a:t>
            </a:r>
          </a:p>
          <a:p>
            <a:pPr>
              <a:buClrTx/>
              <a:buSzPct val="100000"/>
              <a:buFont typeface="Wingdings" pitchFamily="2" charset="2"/>
              <a:buChar char="§"/>
            </a:pPr>
            <a:r>
              <a:rPr lang="en-US" altLang="en-US" sz="2000" b="1" dirty="0"/>
              <a:t>When the environment is hot or humid or has the sun as a source of radiant heat, your body must work harder to rid of its heat. </a:t>
            </a:r>
          </a:p>
        </p:txBody>
      </p:sp>
    </p:spTree>
    <p:extLst>
      <p:ext uri="{BB962C8B-B14F-4D97-AF65-F5344CB8AC3E}">
        <p14:creationId xmlns:p14="http://schemas.microsoft.com/office/powerpoint/2010/main" val="3338797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0A547-589D-E41B-FE7C-F4CDFC6C99C9}"/>
              </a:ext>
            </a:extLst>
          </p:cNvPr>
          <p:cNvSpPr>
            <a:spLocks noGrp="1"/>
          </p:cNvSpPr>
          <p:nvPr>
            <p:ph type="title"/>
          </p:nvPr>
        </p:nvSpPr>
        <p:spPr>
          <a:xfrm>
            <a:off x="1057274" y="673456"/>
            <a:ext cx="7029450" cy="1048870"/>
          </a:xfrm>
        </p:spPr>
        <p:txBody>
          <a:bodyPr/>
          <a:lstStyle/>
          <a:p>
            <a:r>
              <a:rPr lang="en-US" altLang="en-US" b="1" dirty="0"/>
              <a:t>Know the Symptoms </a:t>
            </a:r>
            <a:endParaRPr lang="en-US" dirty="0"/>
          </a:p>
        </p:txBody>
      </p:sp>
      <p:sp>
        <p:nvSpPr>
          <p:cNvPr id="4" name="Slide Number Placeholder 3">
            <a:extLst>
              <a:ext uri="{FF2B5EF4-FFF2-40B4-BE49-F238E27FC236}">
                <a16:creationId xmlns:a16="http://schemas.microsoft.com/office/drawing/2014/main" id="{73A2FF89-2397-0506-54A5-A98A976152D5}"/>
              </a:ext>
            </a:extLst>
          </p:cNvPr>
          <p:cNvSpPr>
            <a:spLocks noGrp="1"/>
          </p:cNvSpPr>
          <p:nvPr>
            <p:ph type="sldNum" sz="quarter" idx="4"/>
          </p:nvPr>
        </p:nvSpPr>
        <p:spPr/>
        <p:txBody>
          <a:bodyPr/>
          <a:lstStyle/>
          <a:p>
            <a:fld id="{AD14AFFE-38B1-F343-9B17-EAC29F05A00E}" type="slidenum">
              <a:rPr lang="en-US" smtClean="0"/>
              <a:pPr/>
              <a:t>6</a:t>
            </a:fld>
            <a:endParaRPr lang="en-US"/>
          </a:p>
        </p:txBody>
      </p:sp>
      <p:sp>
        <p:nvSpPr>
          <p:cNvPr id="5" name="Content Placeholder 4">
            <a:extLst>
              <a:ext uri="{FF2B5EF4-FFF2-40B4-BE49-F238E27FC236}">
                <a16:creationId xmlns:a16="http://schemas.microsoft.com/office/drawing/2014/main" id="{56F10C26-058C-2D9F-F45A-AED08394D11F}"/>
              </a:ext>
            </a:extLst>
          </p:cNvPr>
          <p:cNvSpPr>
            <a:spLocks noGrp="1"/>
          </p:cNvSpPr>
          <p:nvPr>
            <p:ph sz="quarter" idx="12"/>
          </p:nvPr>
        </p:nvSpPr>
        <p:spPr>
          <a:xfrm>
            <a:off x="753339" y="1571676"/>
            <a:ext cx="7637319" cy="4130011"/>
          </a:xfrm>
        </p:spPr>
        <p:txBody>
          <a:bodyPr/>
          <a:lstStyle/>
          <a:p>
            <a:pPr marL="0" indent="0">
              <a:buFont typeface="Wingdings" pitchFamily="2" charset="2"/>
              <a:buNone/>
              <a:defRPr/>
            </a:pPr>
            <a:r>
              <a:rPr lang="en-US" sz="2400" b="1" dirty="0"/>
              <a:t>Heat cramps:</a:t>
            </a:r>
            <a:endParaRPr lang="en-US" sz="2400" dirty="0"/>
          </a:p>
          <a:p>
            <a:pPr>
              <a:buClrTx/>
              <a:buSzPct val="100000"/>
              <a:buFont typeface="Wingdings" pitchFamily="2" charset="2"/>
              <a:buChar char="§"/>
              <a:defRPr/>
            </a:pPr>
            <a:r>
              <a:rPr lang="en-US" sz="2400" b="1" dirty="0"/>
              <a:t>Symptoms: Painful spasms of leg, arm or abdominal muscles, heavy sweating, and thirst.</a:t>
            </a:r>
          </a:p>
          <a:p>
            <a:pPr>
              <a:buClrTx/>
              <a:buSzPct val="100000"/>
              <a:buFont typeface="Wingdings" pitchFamily="2" charset="2"/>
              <a:buChar char="§"/>
              <a:defRPr/>
            </a:pPr>
            <a:r>
              <a:rPr lang="en-US" sz="2400" b="1" dirty="0"/>
              <a:t>Causes: Typically occur during or after hard work or exercise and are caused by electrolyte deficiencies that result from extended periods of intense sweating.  </a:t>
            </a:r>
          </a:p>
        </p:txBody>
      </p:sp>
    </p:spTree>
    <p:extLst>
      <p:ext uri="{BB962C8B-B14F-4D97-AF65-F5344CB8AC3E}">
        <p14:creationId xmlns:p14="http://schemas.microsoft.com/office/powerpoint/2010/main" val="94595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0A547-589D-E41B-FE7C-F4CDFC6C99C9}"/>
              </a:ext>
            </a:extLst>
          </p:cNvPr>
          <p:cNvSpPr>
            <a:spLocks noGrp="1"/>
          </p:cNvSpPr>
          <p:nvPr>
            <p:ph type="title"/>
          </p:nvPr>
        </p:nvSpPr>
        <p:spPr>
          <a:xfrm>
            <a:off x="1057274" y="673456"/>
            <a:ext cx="7029450" cy="1048870"/>
          </a:xfrm>
        </p:spPr>
        <p:txBody>
          <a:bodyPr/>
          <a:lstStyle/>
          <a:p>
            <a:r>
              <a:rPr lang="en-US" altLang="en-US" b="1" dirty="0"/>
              <a:t>Know the Symptoms </a:t>
            </a:r>
            <a:endParaRPr lang="en-US" dirty="0"/>
          </a:p>
        </p:txBody>
      </p:sp>
      <p:sp>
        <p:nvSpPr>
          <p:cNvPr id="4" name="Slide Number Placeholder 3">
            <a:extLst>
              <a:ext uri="{FF2B5EF4-FFF2-40B4-BE49-F238E27FC236}">
                <a16:creationId xmlns:a16="http://schemas.microsoft.com/office/drawing/2014/main" id="{73A2FF89-2397-0506-54A5-A98A976152D5}"/>
              </a:ext>
            </a:extLst>
          </p:cNvPr>
          <p:cNvSpPr>
            <a:spLocks noGrp="1"/>
          </p:cNvSpPr>
          <p:nvPr>
            <p:ph type="sldNum" sz="quarter" idx="4"/>
          </p:nvPr>
        </p:nvSpPr>
        <p:spPr/>
        <p:txBody>
          <a:bodyPr/>
          <a:lstStyle/>
          <a:p>
            <a:fld id="{AD14AFFE-38B1-F343-9B17-EAC29F05A00E}" type="slidenum">
              <a:rPr lang="en-US" smtClean="0"/>
              <a:pPr/>
              <a:t>7</a:t>
            </a:fld>
            <a:endParaRPr lang="en-US"/>
          </a:p>
        </p:txBody>
      </p:sp>
      <p:sp>
        <p:nvSpPr>
          <p:cNvPr id="5" name="Content Placeholder 4">
            <a:extLst>
              <a:ext uri="{FF2B5EF4-FFF2-40B4-BE49-F238E27FC236}">
                <a16:creationId xmlns:a16="http://schemas.microsoft.com/office/drawing/2014/main" id="{56F10C26-058C-2D9F-F45A-AED08394D11F}"/>
              </a:ext>
            </a:extLst>
          </p:cNvPr>
          <p:cNvSpPr>
            <a:spLocks noGrp="1"/>
          </p:cNvSpPr>
          <p:nvPr>
            <p:ph sz="quarter" idx="12"/>
          </p:nvPr>
        </p:nvSpPr>
        <p:spPr>
          <a:xfrm>
            <a:off x="753339" y="1363994"/>
            <a:ext cx="7637319" cy="4130011"/>
          </a:xfrm>
        </p:spPr>
        <p:txBody>
          <a:bodyPr/>
          <a:lstStyle/>
          <a:p>
            <a:pPr marL="0" indent="0">
              <a:buClrTx/>
              <a:buSzPct val="100000"/>
              <a:buFont typeface="Wingdings" pitchFamily="2" charset="2"/>
              <a:buNone/>
              <a:defRPr/>
            </a:pPr>
            <a:r>
              <a:rPr lang="en-US" sz="2000" b="1" dirty="0"/>
              <a:t>Heat Exhaustion Symptoms: </a:t>
            </a:r>
          </a:p>
          <a:p>
            <a:pPr>
              <a:buClrTx/>
              <a:buSzPct val="100000"/>
              <a:buFont typeface="Wingdings" pitchFamily="2" charset="2"/>
              <a:buChar char="§"/>
              <a:defRPr/>
            </a:pPr>
            <a:r>
              <a:rPr lang="en-US" sz="2000" b="1" dirty="0"/>
              <a:t>Heavy sweating </a:t>
            </a:r>
          </a:p>
          <a:p>
            <a:pPr>
              <a:buClrTx/>
              <a:buSzPct val="100000"/>
              <a:buFont typeface="Wingdings" pitchFamily="2" charset="2"/>
              <a:buChar char="§"/>
              <a:defRPr/>
            </a:pPr>
            <a:r>
              <a:rPr lang="en-US" sz="2000" b="1" dirty="0"/>
              <a:t>Headache </a:t>
            </a:r>
          </a:p>
          <a:p>
            <a:pPr>
              <a:buClrTx/>
              <a:buSzPct val="100000"/>
              <a:buFont typeface="Wingdings" pitchFamily="2" charset="2"/>
              <a:buChar char="§"/>
              <a:defRPr/>
            </a:pPr>
            <a:r>
              <a:rPr lang="en-US" sz="2000" b="1" dirty="0"/>
              <a:t>Clumsiness, dizziness </a:t>
            </a:r>
          </a:p>
          <a:p>
            <a:pPr>
              <a:buClrTx/>
              <a:buSzPct val="100000"/>
              <a:buFont typeface="Wingdings" pitchFamily="2" charset="2"/>
              <a:buChar char="§"/>
              <a:defRPr/>
            </a:pPr>
            <a:r>
              <a:rPr lang="en-US" sz="2000" b="1" dirty="0"/>
              <a:t>Exhaustion, weakness </a:t>
            </a:r>
          </a:p>
          <a:p>
            <a:pPr>
              <a:buClrTx/>
              <a:buSzPct val="100000"/>
              <a:buFont typeface="Wingdings" pitchFamily="2" charset="2"/>
              <a:buChar char="§"/>
              <a:defRPr/>
            </a:pPr>
            <a:r>
              <a:rPr lang="en-US" sz="2000" b="1" dirty="0"/>
              <a:t>Irritability </a:t>
            </a:r>
          </a:p>
          <a:p>
            <a:pPr>
              <a:buClrTx/>
              <a:buSzPct val="100000"/>
              <a:buFont typeface="Wingdings" pitchFamily="2" charset="2"/>
              <a:buChar char="§"/>
              <a:defRPr/>
            </a:pPr>
            <a:r>
              <a:rPr lang="en-US" sz="2000" b="1" dirty="0"/>
              <a:t>Fainting/Light-headedness </a:t>
            </a:r>
          </a:p>
          <a:p>
            <a:pPr>
              <a:buClrTx/>
              <a:buSzPct val="100000"/>
              <a:buFont typeface="Wingdings" pitchFamily="2" charset="2"/>
              <a:buChar char="§"/>
              <a:defRPr/>
            </a:pPr>
            <a:r>
              <a:rPr lang="en-US" sz="2000" b="1" dirty="0"/>
              <a:t>Paleness </a:t>
            </a:r>
          </a:p>
          <a:p>
            <a:pPr>
              <a:buClrTx/>
              <a:buSzPct val="100000"/>
              <a:buFont typeface="Wingdings" pitchFamily="2" charset="2"/>
              <a:buChar char="§"/>
              <a:defRPr/>
            </a:pPr>
            <a:r>
              <a:rPr lang="en-US" sz="2000" b="1" dirty="0"/>
              <a:t>Nausea or vomiting</a:t>
            </a:r>
            <a:endParaRPr lang="en-US" sz="2400" b="1" dirty="0"/>
          </a:p>
        </p:txBody>
      </p:sp>
    </p:spTree>
    <p:extLst>
      <p:ext uri="{BB962C8B-B14F-4D97-AF65-F5344CB8AC3E}">
        <p14:creationId xmlns:p14="http://schemas.microsoft.com/office/powerpoint/2010/main" val="725133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0A547-589D-E41B-FE7C-F4CDFC6C99C9}"/>
              </a:ext>
            </a:extLst>
          </p:cNvPr>
          <p:cNvSpPr>
            <a:spLocks noGrp="1"/>
          </p:cNvSpPr>
          <p:nvPr>
            <p:ph type="title"/>
          </p:nvPr>
        </p:nvSpPr>
        <p:spPr>
          <a:xfrm>
            <a:off x="1057274" y="673456"/>
            <a:ext cx="7029450" cy="1048870"/>
          </a:xfrm>
        </p:spPr>
        <p:txBody>
          <a:bodyPr/>
          <a:lstStyle/>
          <a:p>
            <a:r>
              <a:rPr lang="en-US" altLang="en-US" b="1" dirty="0"/>
              <a:t>Know the Symptoms </a:t>
            </a:r>
            <a:endParaRPr lang="en-US" dirty="0"/>
          </a:p>
        </p:txBody>
      </p:sp>
      <p:sp>
        <p:nvSpPr>
          <p:cNvPr id="4" name="Slide Number Placeholder 3">
            <a:extLst>
              <a:ext uri="{FF2B5EF4-FFF2-40B4-BE49-F238E27FC236}">
                <a16:creationId xmlns:a16="http://schemas.microsoft.com/office/drawing/2014/main" id="{73A2FF89-2397-0506-54A5-A98A976152D5}"/>
              </a:ext>
            </a:extLst>
          </p:cNvPr>
          <p:cNvSpPr>
            <a:spLocks noGrp="1"/>
          </p:cNvSpPr>
          <p:nvPr>
            <p:ph type="sldNum" sz="quarter" idx="4"/>
          </p:nvPr>
        </p:nvSpPr>
        <p:spPr/>
        <p:txBody>
          <a:bodyPr/>
          <a:lstStyle/>
          <a:p>
            <a:fld id="{AD14AFFE-38B1-F343-9B17-EAC29F05A00E}" type="slidenum">
              <a:rPr lang="en-US" smtClean="0"/>
              <a:pPr/>
              <a:t>8</a:t>
            </a:fld>
            <a:endParaRPr lang="en-US"/>
          </a:p>
        </p:txBody>
      </p:sp>
      <p:sp>
        <p:nvSpPr>
          <p:cNvPr id="5" name="Content Placeholder 4">
            <a:extLst>
              <a:ext uri="{FF2B5EF4-FFF2-40B4-BE49-F238E27FC236}">
                <a16:creationId xmlns:a16="http://schemas.microsoft.com/office/drawing/2014/main" id="{56F10C26-058C-2D9F-F45A-AED08394D11F}"/>
              </a:ext>
            </a:extLst>
          </p:cNvPr>
          <p:cNvSpPr>
            <a:spLocks noGrp="1"/>
          </p:cNvSpPr>
          <p:nvPr>
            <p:ph sz="quarter" idx="12"/>
          </p:nvPr>
        </p:nvSpPr>
        <p:spPr>
          <a:xfrm>
            <a:off x="753339" y="1553204"/>
            <a:ext cx="7637319" cy="4130011"/>
          </a:xfrm>
        </p:spPr>
        <p:txBody>
          <a:bodyPr/>
          <a:lstStyle/>
          <a:p>
            <a:pPr marL="0" indent="0">
              <a:buFont typeface="Wingdings" pitchFamily="2" charset="2"/>
              <a:buNone/>
              <a:defRPr/>
            </a:pPr>
            <a:r>
              <a:rPr lang="en-US" sz="1900" b="1" dirty="0"/>
              <a:t>Heat Stroke Symptoms: </a:t>
            </a:r>
            <a:endParaRPr lang="en-US" sz="1900" dirty="0"/>
          </a:p>
          <a:p>
            <a:pPr>
              <a:buClrTx/>
              <a:buSzPct val="100000"/>
              <a:buFont typeface="Wingdings" pitchFamily="2" charset="2"/>
              <a:buChar char="§"/>
              <a:defRPr/>
            </a:pPr>
            <a:r>
              <a:rPr lang="en-US" sz="1900" b="1" dirty="0"/>
              <a:t>Sweating may or may not be present </a:t>
            </a:r>
          </a:p>
          <a:p>
            <a:pPr>
              <a:buClrTx/>
              <a:buSzPct val="100000"/>
              <a:buFont typeface="Wingdings" pitchFamily="2" charset="2"/>
              <a:buChar char="§"/>
              <a:defRPr/>
            </a:pPr>
            <a:r>
              <a:rPr lang="en-US" sz="1900" b="1" dirty="0"/>
              <a:t>Red or flushed, hot, dry skin </a:t>
            </a:r>
          </a:p>
          <a:p>
            <a:pPr>
              <a:buClrTx/>
              <a:buSzPct val="100000"/>
              <a:buFont typeface="Wingdings" pitchFamily="2" charset="2"/>
              <a:buChar char="§"/>
              <a:defRPr/>
            </a:pPr>
            <a:r>
              <a:rPr lang="en-US" sz="1900" b="1" dirty="0"/>
              <a:t>Confusion/Bizarre behavior </a:t>
            </a:r>
          </a:p>
          <a:p>
            <a:pPr>
              <a:buClrTx/>
              <a:buSzPct val="100000"/>
              <a:buFont typeface="Wingdings" pitchFamily="2" charset="2"/>
              <a:buChar char="§"/>
              <a:defRPr/>
            </a:pPr>
            <a:r>
              <a:rPr lang="en-US" sz="1900" b="1" dirty="0"/>
              <a:t>Collapse </a:t>
            </a:r>
          </a:p>
          <a:p>
            <a:pPr>
              <a:buClrTx/>
              <a:buSzPct val="100000"/>
              <a:buFont typeface="Wingdings" pitchFamily="2" charset="2"/>
              <a:buChar char="§"/>
              <a:defRPr/>
            </a:pPr>
            <a:r>
              <a:rPr lang="en-US" sz="1900" b="1" dirty="0"/>
              <a:t>Panting/Rapid breathing </a:t>
            </a:r>
          </a:p>
          <a:p>
            <a:pPr>
              <a:buClrTx/>
              <a:buSzPct val="100000"/>
              <a:buFont typeface="Wingdings" pitchFamily="2" charset="2"/>
              <a:buChar char="§"/>
              <a:defRPr/>
            </a:pPr>
            <a:r>
              <a:rPr lang="en-US" sz="1900" b="1" dirty="0"/>
              <a:t>Altered levels of consciousness </a:t>
            </a:r>
          </a:p>
          <a:p>
            <a:pPr>
              <a:buClrTx/>
              <a:buSzPct val="100000"/>
              <a:buFont typeface="Wingdings" pitchFamily="2" charset="2"/>
              <a:buChar char="§"/>
              <a:defRPr/>
            </a:pPr>
            <a:r>
              <a:rPr lang="en-US" sz="1900" b="1" dirty="0"/>
              <a:t>Rapid, weak pulse </a:t>
            </a:r>
          </a:p>
          <a:p>
            <a:pPr>
              <a:buClrTx/>
              <a:buSzPct val="100000"/>
              <a:buFont typeface="Wingdings" pitchFamily="2" charset="2"/>
              <a:buChar char="§"/>
              <a:defRPr/>
            </a:pPr>
            <a:r>
              <a:rPr lang="en-US" sz="1900" b="1" dirty="0"/>
              <a:t>Convulsions before or during cooling </a:t>
            </a:r>
          </a:p>
        </p:txBody>
      </p:sp>
    </p:spTree>
    <p:extLst>
      <p:ext uri="{BB962C8B-B14F-4D97-AF65-F5344CB8AC3E}">
        <p14:creationId xmlns:p14="http://schemas.microsoft.com/office/powerpoint/2010/main" val="3458851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0A547-589D-E41B-FE7C-F4CDFC6C99C9}"/>
              </a:ext>
            </a:extLst>
          </p:cNvPr>
          <p:cNvSpPr>
            <a:spLocks noGrp="1"/>
          </p:cNvSpPr>
          <p:nvPr>
            <p:ph type="title"/>
          </p:nvPr>
        </p:nvSpPr>
        <p:spPr>
          <a:xfrm>
            <a:off x="1057274" y="673456"/>
            <a:ext cx="7029450" cy="1048870"/>
          </a:xfrm>
        </p:spPr>
        <p:txBody>
          <a:bodyPr/>
          <a:lstStyle/>
          <a:p>
            <a:r>
              <a:rPr lang="en-US" altLang="en-US" b="1" dirty="0"/>
              <a:t>Know How to Respond</a:t>
            </a:r>
            <a:endParaRPr lang="en-US" dirty="0"/>
          </a:p>
        </p:txBody>
      </p:sp>
      <p:sp>
        <p:nvSpPr>
          <p:cNvPr id="4" name="Slide Number Placeholder 3">
            <a:extLst>
              <a:ext uri="{FF2B5EF4-FFF2-40B4-BE49-F238E27FC236}">
                <a16:creationId xmlns:a16="http://schemas.microsoft.com/office/drawing/2014/main" id="{73A2FF89-2397-0506-54A5-A98A976152D5}"/>
              </a:ext>
            </a:extLst>
          </p:cNvPr>
          <p:cNvSpPr>
            <a:spLocks noGrp="1"/>
          </p:cNvSpPr>
          <p:nvPr>
            <p:ph type="sldNum" sz="quarter" idx="4"/>
          </p:nvPr>
        </p:nvSpPr>
        <p:spPr/>
        <p:txBody>
          <a:bodyPr/>
          <a:lstStyle/>
          <a:p>
            <a:fld id="{AD14AFFE-38B1-F343-9B17-EAC29F05A00E}" type="slidenum">
              <a:rPr lang="en-US" smtClean="0"/>
              <a:pPr/>
              <a:t>9</a:t>
            </a:fld>
            <a:endParaRPr lang="en-US"/>
          </a:p>
        </p:txBody>
      </p:sp>
      <p:sp>
        <p:nvSpPr>
          <p:cNvPr id="5" name="Content Placeholder 4">
            <a:extLst>
              <a:ext uri="{FF2B5EF4-FFF2-40B4-BE49-F238E27FC236}">
                <a16:creationId xmlns:a16="http://schemas.microsoft.com/office/drawing/2014/main" id="{56F10C26-058C-2D9F-F45A-AED08394D11F}"/>
              </a:ext>
            </a:extLst>
          </p:cNvPr>
          <p:cNvSpPr>
            <a:spLocks noGrp="1"/>
          </p:cNvSpPr>
          <p:nvPr>
            <p:ph sz="quarter" idx="12"/>
          </p:nvPr>
        </p:nvSpPr>
        <p:spPr>
          <a:xfrm>
            <a:off x="753339" y="1553204"/>
            <a:ext cx="7637319" cy="4130011"/>
          </a:xfrm>
        </p:spPr>
        <p:txBody>
          <a:bodyPr/>
          <a:lstStyle/>
          <a:p>
            <a:pPr>
              <a:buClrTx/>
              <a:buSzPct val="100000"/>
              <a:buFont typeface="Wingdings" pitchFamily="2" charset="2"/>
              <a:buChar char="§"/>
            </a:pPr>
            <a:r>
              <a:rPr lang="en-US" altLang="en-US" sz="2100" b="1" dirty="0"/>
              <a:t>If Heat Stroke, call 911 immediately and transport as soon as possible. Heat stroke can be life threatening. </a:t>
            </a:r>
          </a:p>
          <a:p>
            <a:pPr>
              <a:buClrTx/>
              <a:buSzPct val="100000"/>
              <a:buFont typeface="Wingdings" pitchFamily="2" charset="2"/>
              <a:buChar char="§"/>
            </a:pPr>
            <a:r>
              <a:rPr lang="en-US" altLang="en-US" sz="2100" b="1" dirty="0"/>
              <a:t>Seconds count—cool the person rapidly using whatever methods you can. Consider a cool shower, spray cool water from a garden hose, apply a damp cloth. Continue monitoring the person until medical help arrives—stay with them. </a:t>
            </a:r>
          </a:p>
        </p:txBody>
      </p:sp>
    </p:spTree>
    <p:extLst>
      <p:ext uri="{BB962C8B-B14F-4D97-AF65-F5344CB8AC3E}">
        <p14:creationId xmlns:p14="http://schemas.microsoft.com/office/powerpoint/2010/main" val="293191076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787E1384BB274C8F8FAF99663BEFA3" ma:contentTypeVersion="37" ma:contentTypeDescription="Create a new document." ma:contentTypeScope="" ma:versionID="aaca717325b17ee4caabd152deddc3c5">
  <xsd:schema xmlns:xsd="http://www.w3.org/2001/XMLSchema" xmlns:xs="http://www.w3.org/2001/XMLSchema" xmlns:p="http://schemas.microsoft.com/office/2006/metadata/properties" xmlns:ns2="a463d050-d0ed-4b5a-a34c-0075d93dcf31" targetNamespace="http://schemas.microsoft.com/office/2006/metadata/properties" ma:root="true" ma:fieldsID="d52cd6d727d08fe7a1b06b18aa8df11c" ns2:_="">
    <xsd:import namespace="a463d050-d0ed-4b5a-a34c-0075d93dcf31"/>
    <xsd:element name="properties">
      <xsd:complexType>
        <xsd:sequence>
          <xsd:element name="documentManagement">
            <xsd:complexType>
              <xsd:all>
                <xsd:element ref="ns2:Information_x0020_Classification" minOccurs="0"/>
                <xsd:element ref="ns2:Line_x0020_of_x0020_Busin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3d050-d0ed-4b5a-a34c-0075d93dcf31" elementFormDefault="qualified">
    <xsd:import namespace="http://schemas.microsoft.com/office/2006/documentManagement/types"/>
    <xsd:import namespace="http://schemas.microsoft.com/office/infopath/2007/PartnerControls"/>
    <xsd:element name="Information_x0020_Classification" ma:index="5" nillable="true" ma:displayName="Department" ma:format="Dropdown" ma:internalName="Information_x0020_Classification" ma:readOnly="false">
      <xsd:simpleType>
        <xsd:restriction base="dms:Choice">
          <xsd:enumeration value="Business Development"/>
          <xsd:enumeration value="Colleague Resources"/>
          <xsd:enumeration value="Communications"/>
          <xsd:enumeration value="Finance"/>
          <xsd:enumeration value="Implementation"/>
          <xsd:enumeration value="IT"/>
          <xsd:enumeration value="Internal Audit"/>
          <xsd:enumeration value="Legal"/>
          <xsd:enumeration value="Operations"/>
          <xsd:enumeration value="Administration"/>
          <xsd:enumeration value="TPM"/>
          <xsd:enumeration value="University"/>
        </xsd:restriction>
      </xsd:simpleType>
    </xsd:element>
    <xsd:element name="Line_x0020_of_x0020_Business" ma:index="6" nillable="true" ma:displayName="Line of Business" ma:default="N/A" ma:description="Select appropriate LOB if applicable so that content is categorized for searchability." ma:format="Dropdown" ma:internalName="Line_x0020_of_x0020_Business" ma:readOnly="false">
      <xsd:simpleType>
        <xsd:restriction base="dms:Choice">
          <xsd:enumeration value="Absence Mgmt"/>
          <xsd:enumeration value="Carrier Relations"/>
          <xsd:enumeration value="Client Support Services"/>
          <xsd:enumeration value="Disability"/>
          <xsd:enumeration value="Liability"/>
          <xsd:enumeration value="Managed Care"/>
          <xsd:enumeration value="Professional Liability"/>
          <xsd:enumeration value="SIU"/>
          <xsd:enumeration value="Specialty"/>
          <xsd:enumeration value="Work Comp"/>
          <xsd:enumeration value="N/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ine_x0020_of_x0020_Business xmlns="a463d050-d0ed-4b5a-a34c-0075d93dcf31">N/A</Line_x0020_of_x0020_Business>
    <Information_x0020_Classification xmlns="a463d050-d0ed-4b5a-a34c-0075d93dcf3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60CD56-EC48-4526-9F8B-827CEABD6E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3d050-d0ed-4b5a-a34c-0075d93dcf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7B6943-A4AA-4FF3-9E1B-76D3B458004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a463d050-d0ed-4b5a-a34c-0075d93dcf31"/>
    <ds:schemaRef ds:uri="http://www.w3.org/XML/1998/namespace"/>
    <ds:schemaRef ds:uri="http://purl.org/dc/dcmitype/"/>
  </ds:schemaRefs>
</ds:datastoreItem>
</file>

<file path=customXml/itemProps3.xml><?xml version="1.0" encoding="utf-8"?>
<ds:datastoreItem xmlns:ds="http://schemas.openxmlformats.org/officeDocument/2006/customXml" ds:itemID="{B80356C1-6E4D-4FC7-93AF-6E7D10F251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2271</TotalTime>
  <Words>668</Words>
  <Application>Microsoft Office PowerPoint</Application>
  <PresentationFormat>On-screen Show (4:3)</PresentationFormat>
  <Paragraphs>76</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Helvetica</vt:lpstr>
      <vt:lpstr>Helvetica Neue</vt:lpstr>
      <vt:lpstr>Helvetica Neue Medium</vt:lpstr>
      <vt:lpstr>Wingdings</vt:lpstr>
      <vt:lpstr>1_Office Theme</vt:lpstr>
      <vt:lpstr>Heat Stress - Sedgwick Risk Services</vt:lpstr>
      <vt:lpstr>PowerPoint Presentation</vt:lpstr>
      <vt:lpstr>Factors leading to heat stress</vt:lpstr>
      <vt:lpstr>Facts about heat stress</vt:lpstr>
      <vt:lpstr>How the Body Copes with Heat </vt:lpstr>
      <vt:lpstr>Know the Symptoms </vt:lpstr>
      <vt:lpstr>Know the Symptoms </vt:lpstr>
      <vt:lpstr>Know the Symptoms </vt:lpstr>
      <vt:lpstr>Know How to Respond</vt:lpstr>
      <vt:lpstr>Know How to Respond</vt:lpstr>
      <vt:lpstr>Know How to Respond</vt:lpstr>
      <vt:lpstr>Questions?   Thank you</vt:lpstr>
      <vt:lpstr>PowerPoint Presentation</vt:lpstr>
    </vt:vector>
  </TitlesOfParts>
  <Company>Sedgwick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background</dc:title>
  <dc:creator>Waites, Karen W.</dc:creator>
  <dc:description>Public entity experience</dc:description>
  <cp:lastModifiedBy>Graff, Bryan J.</cp:lastModifiedBy>
  <cp:revision>342</cp:revision>
  <dcterms:created xsi:type="dcterms:W3CDTF">2014-12-02T20:26:26Z</dcterms:created>
  <dcterms:modified xsi:type="dcterms:W3CDTF">2025-07-15T13:08:46Z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Public Entity Experience</vt:lpwstr>
  </property>
  <property fmtid="{D5CDD505-2E9C-101B-9397-08002B2CF9AE}" pid="3" name="SlideDescription">
    <vt:lpwstr>Public entity experience</vt:lpwstr>
  </property>
  <property fmtid="{D5CDD505-2E9C-101B-9397-08002B2CF9AE}" pid="4" name="ContentTypeId">
    <vt:lpwstr>0x010100BF787E1384BB274C8F8FAF99663BEFA3</vt:lpwstr>
  </property>
</Properties>
</file>